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2" r:id="rId2"/>
  </p:sldMasterIdLst>
  <p:notesMasterIdLst>
    <p:notesMasterId r:id="rId50"/>
  </p:notesMasterIdLst>
  <p:sldIdLst>
    <p:sldId id="256" r:id="rId3"/>
    <p:sldId id="309" r:id="rId4"/>
    <p:sldId id="371" r:id="rId5"/>
    <p:sldId id="366" r:id="rId6"/>
    <p:sldId id="369" r:id="rId7"/>
    <p:sldId id="370" r:id="rId8"/>
    <p:sldId id="364" r:id="rId9"/>
    <p:sldId id="365" r:id="rId10"/>
    <p:sldId id="372" r:id="rId11"/>
    <p:sldId id="313" r:id="rId12"/>
    <p:sldId id="315" r:id="rId13"/>
    <p:sldId id="316" r:id="rId14"/>
    <p:sldId id="314" r:id="rId15"/>
    <p:sldId id="317" r:id="rId16"/>
    <p:sldId id="330" r:id="rId17"/>
    <p:sldId id="363" r:id="rId18"/>
    <p:sldId id="318" r:id="rId19"/>
    <p:sldId id="368" r:id="rId20"/>
    <p:sldId id="319" r:id="rId21"/>
    <p:sldId id="322" r:id="rId22"/>
    <p:sldId id="321" r:id="rId23"/>
    <p:sldId id="320" r:id="rId24"/>
    <p:sldId id="324" r:id="rId25"/>
    <p:sldId id="367" r:id="rId26"/>
    <p:sldId id="326" r:id="rId27"/>
    <p:sldId id="325" r:id="rId28"/>
    <p:sldId id="327" r:id="rId29"/>
    <p:sldId id="328" r:id="rId30"/>
    <p:sldId id="373" r:id="rId31"/>
    <p:sldId id="375" r:id="rId32"/>
    <p:sldId id="376" r:id="rId33"/>
    <p:sldId id="377" r:id="rId34"/>
    <p:sldId id="378" r:id="rId35"/>
    <p:sldId id="380" r:id="rId36"/>
    <p:sldId id="379" r:id="rId37"/>
    <p:sldId id="374" r:id="rId38"/>
    <p:sldId id="329" r:id="rId39"/>
    <p:sldId id="331" r:id="rId40"/>
    <p:sldId id="357" r:id="rId41"/>
    <p:sldId id="332" r:id="rId42"/>
    <p:sldId id="333" r:id="rId43"/>
    <p:sldId id="335" r:id="rId44"/>
    <p:sldId id="336" r:id="rId45"/>
    <p:sldId id="337" r:id="rId46"/>
    <p:sldId id="356" r:id="rId47"/>
    <p:sldId id="351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chemeClr val="tx1"/>
                </a:solidFill>
                <a:latin typeface="Lato"/>
              </a:rPr>
              <a:t>Grading</a:t>
            </a:r>
          </a:p>
        </c:rich>
      </c:tx>
      <c:layout>
        <c:manualLayout>
          <c:xMode val="edge"/>
          <c:yMode val="edge"/>
          <c:x val="7.6972017379876537E-2"/>
          <c:y val="4.94524477722681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Grading</c:v>
                </c:pt>
              </c:strCache>
            </c:strRef>
          </c:tx>
          <c:spPr>
            <a:solidFill>
              <a:schemeClr val="lt1"/>
            </a:solidFill>
            <a:ln w="57150">
              <a:solidFill>
                <a:schemeClr val="accent4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571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98-441B-8D40-199862426A3D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571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98-441B-8D40-199862426A3D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571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E98-441B-8D40-199862426A3D}"/>
              </c:ext>
            </c:extLst>
          </c:dPt>
          <c:dLbls>
            <c:dLbl>
              <c:idx val="0"/>
              <c:layout>
                <c:manualLayout>
                  <c:x val="-0.22694220497631282"/>
                  <c:y val="0.11064162161549855"/>
                </c:manualLayout>
              </c:layout>
              <c:tx>
                <c:rich>
                  <a:bodyPr/>
                  <a:lstStyle/>
                  <a:p>
                    <a:fld id="{21056A76-24F8-40E1-A1F7-B99918D52A87}" type="CATEGORYNAME">
                      <a:rPr lang="en-US" altLang="zh-TW" sz="2000" b="1">
                        <a:solidFill>
                          <a:schemeClr val="tx1"/>
                        </a:solidFill>
                        <a:latin typeface="Lato"/>
                      </a:rPr>
                      <a:pPr/>
                      <a:t>[CATEGORY NAME]</a:t>
                    </a:fld>
                    <a:r>
                      <a:rPr lang="en-US" sz="2000" b="1" dirty="0">
                        <a:solidFill>
                          <a:schemeClr val="tx1"/>
                        </a:solidFill>
                        <a:latin typeface="Lato"/>
                      </a:rPr>
                      <a:t>
40</a:t>
                    </a:r>
                    <a:r>
                      <a:rPr lang="en-US" altLang="zh-CN" sz="2000" b="1" dirty="0">
                        <a:solidFill>
                          <a:schemeClr val="tx1"/>
                        </a:solidFill>
                        <a:latin typeface="Lato"/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98-441B-8D40-199862426A3D}"/>
                </c:ext>
              </c:extLst>
            </c:dLbl>
            <c:dLbl>
              <c:idx val="1"/>
              <c:layout>
                <c:manualLayout>
                  <c:x val="0.22315669012506587"/>
                  <c:y val="-0.1705574922759312"/>
                </c:manualLayout>
              </c:layout>
              <c:tx>
                <c:rich>
                  <a:bodyPr/>
                  <a:lstStyle/>
                  <a:p>
                    <a:fld id="{A9672351-C2E8-4A74-BA43-00E9269B3714}" type="CATEGORYNAME">
                      <a:rPr lang="en-US" altLang="zh-TW" sz="2000">
                        <a:solidFill>
                          <a:schemeClr val="tx1"/>
                        </a:solidFill>
                        <a:latin typeface="Lato" panose="020F0502020204030203"/>
                      </a:rPr>
                      <a:pPr/>
                      <a:t>[CATEGORY NAME]</a:t>
                    </a:fld>
                    <a:r>
                      <a:rPr lang="en-US" sz="2000" baseline="0" dirty="0">
                        <a:solidFill>
                          <a:schemeClr val="tx1"/>
                        </a:solidFill>
                        <a:latin typeface="Lato" panose="020F0502020204030203"/>
                      </a:rPr>
                      <a:t>
</a:t>
                    </a:r>
                    <a:fld id="{61223221-A7B0-4667-87F2-FB490F8B0AD8}" type="PERCENTAGE">
                      <a:rPr lang="en-US" altLang="zh-TW" sz="2000" baseline="0">
                        <a:solidFill>
                          <a:schemeClr val="tx1"/>
                        </a:solidFill>
                        <a:latin typeface="Lato" panose="020F0502020204030203"/>
                      </a:rPr>
                      <a:pPr/>
                      <a:t>[PERCENTAGE]</a:t>
                    </a:fld>
                    <a:endParaRPr lang="en-US" sz="2000" baseline="0" dirty="0">
                      <a:solidFill>
                        <a:schemeClr val="tx1"/>
                      </a:solidFill>
                      <a:latin typeface="Lato" panose="020F0502020204030203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65156753334909"/>
                      <c:h val="0.186121030706536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E98-441B-8D40-199862426A3D}"/>
                </c:ext>
              </c:extLst>
            </c:dLbl>
            <c:dLbl>
              <c:idx val="2"/>
              <c:layout>
                <c:manualLayout>
                  <c:x val="0.15846336164096525"/>
                  <c:y val="0.24992849395526123"/>
                </c:manualLayout>
              </c:layout>
              <c:tx>
                <c:rich>
                  <a:bodyPr/>
                  <a:lstStyle/>
                  <a:p>
                    <a:fld id="{F1B00CF1-7CAD-4FCA-9F54-38C3016049C0}" type="CATEGORYNAME">
                      <a:rPr lang="en-US" altLang="zh-TW" sz="2000">
                        <a:solidFill>
                          <a:schemeClr val="tx1"/>
                        </a:solidFill>
                        <a:latin typeface="Lato" panose="020F0502020204030203"/>
                      </a:rPr>
                      <a:pPr/>
                      <a:t>[CATEGORY NAME]</a:t>
                    </a:fld>
                    <a:r>
                      <a:rPr lang="en-US" sz="2000" baseline="0" dirty="0">
                        <a:solidFill>
                          <a:schemeClr val="tx1"/>
                        </a:solidFill>
                        <a:latin typeface="Lato" panose="020F0502020204030203"/>
                      </a:rPr>
                      <a:t>
</a:t>
                    </a:r>
                    <a:fld id="{55CD84C5-8F9B-4321-96F2-F674387F3754}" type="PERCENTAGE">
                      <a:rPr lang="en-US" altLang="zh-TW" sz="2000" baseline="0">
                        <a:solidFill>
                          <a:schemeClr val="tx1"/>
                        </a:solidFill>
                        <a:latin typeface="Lato" panose="020F0502020204030203"/>
                      </a:rPr>
                      <a:pPr/>
                      <a:t>[PERCENTAGE]</a:t>
                    </a:fld>
                    <a:endParaRPr lang="en-US" sz="2000" baseline="0" dirty="0">
                      <a:solidFill>
                        <a:schemeClr val="tx1"/>
                      </a:solidFill>
                      <a:latin typeface="Lato" panose="020F0502020204030203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727932571135836"/>
                      <c:h val="0.186121030706536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E98-441B-8D40-199862426A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Homework</c:v>
                </c:pt>
                <c:pt idx="1">
                  <c:v>Examination</c:v>
                </c:pt>
                <c:pt idx="2">
                  <c:v>Presentation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8-441B-8D40-199862426A3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/>
    </a:solidFill>
    <a:ln w="9525" cap="flat" cmpd="sng" algn="ctr">
      <a:solidFill>
        <a:schemeClr val="accent4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344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82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16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0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21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66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23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128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1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80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71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9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40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8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9249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47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8/08/02/supervised-unsupervised-learning/#:~:text=In%20a%20supervised%20learning%20model,and%20patterns%20on%20its%20own.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hyperlink" Target="https://www.youtube.com/watch?v=OwawuW_wEqc&amp;list=PLLOAKAOTCAEzUfQ6m0j3SkNL08iOJdyAa&amp;index=14" TargetMode="Externa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9F038DBC-D92F-4E59-9D12-843758577C1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77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1" y="771525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7" y="2155246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Statistical Learning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966552" y="4637637"/>
            <a:ext cx="6258885" cy="75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Brief Introduction to The Terminologies and Main Concepts of Statistical Learning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7901927" y="3931248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3358745" y="1891163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Statistics RTL">
            <a:extLst>
              <a:ext uri="{FF2B5EF4-FFF2-40B4-BE49-F238E27FC236}">
                <a16:creationId xmlns:a16="http://schemas.microsoft.com/office/drawing/2014/main" id="{A2CF604D-44B4-4ED2-A606-1479DC45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638789" y="124084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625D3A-5904-4AAF-BBF3-8F1C685865F6}"/>
              </a:ext>
            </a:extLst>
          </p:cNvPr>
          <p:cNvSpPr txBox="1"/>
          <p:nvPr/>
        </p:nvSpPr>
        <p:spPr>
          <a:xfrm>
            <a:off x="2168431" y="6105431"/>
            <a:ext cx="8109039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林成鍇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Julius Ling @ 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國立成功大學大數據與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AI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研究中心</a:t>
            </a:r>
            <a:endParaRPr lang="en-GB" sz="2800" baseline="30000" dirty="0">
              <a:latin typeface="Lato" panose="020F0502020204030203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CFEEF56D-629F-449D-B9BF-059195A2428F}"/>
              </a:ext>
            </a:extLst>
          </p:cNvPr>
          <p:cNvSpPr txBox="1">
            <a:spLocks/>
          </p:cNvSpPr>
          <p:nvPr/>
        </p:nvSpPr>
        <p:spPr>
          <a:xfrm>
            <a:off x="6008440" y="6101784"/>
            <a:ext cx="4994030" cy="531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4000" spc="300" dirty="0">
                <a:latin typeface="Lato" panose="020F0502020204030203" pitchFamily="34" charset="0"/>
                <a:ea typeface="Source Sans Pro" panose="020B0503030403020204" pitchFamily="34" charset="0"/>
              </a:rPr>
              <a:t>What is a </a:t>
            </a:r>
            <a:r>
              <a:rPr lang="en-US" sz="4000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model</a:t>
            </a:r>
            <a:r>
              <a:rPr lang="en-US" sz="4000" spc="300" dirty="0">
                <a:latin typeface="Lato" panose="020F0502020204030203" pitchFamily="34" charset="0"/>
                <a:ea typeface="Source Sans Pro" panose="020B0503030403020204" pitchFamily="34" charset="0"/>
              </a:rPr>
              <a:t>?</a:t>
            </a:r>
            <a:r>
              <a:rPr lang="en-US" sz="40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2" name="Picture 2" descr="東方Project」博麗靈夢LostWord ver.1/8手辦開訂- 人人焦點">
            <a:extLst>
              <a:ext uri="{FF2B5EF4-FFF2-40B4-BE49-F238E27FC236}">
                <a16:creationId xmlns:a16="http://schemas.microsoft.com/office/drawing/2014/main" id="{221B06EC-B007-4A5C-828E-2BC13206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26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非常娛樂】quesQ 東方Project 西行寺幽幽子超美人物手辦舞者| 露天拍賣">
            <a:extLst>
              <a:ext uri="{FF2B5EF4-FFF2-40B4-BE49-F238E27FC236}">
                <a16:creationId xmlns:a16="http://schemas.microsoft.com/office/drawing/2014/main" id="{ED95F029-D504-42C5-9212-073E9CCB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64" y="315762"/>
            <a:ext cx="4197198" cy="52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博丽灵梦动态头像图片_博丽灵梦动态头像大全_m.fzlkz.com">
            <a:extLst>
              <a:ext uri="{FF2B5EF4-FFF2-40B4-BE49-F238E27FC236}">
                <a16:creationId xmlns:a16="http://schemas.microsoft.com/office/drawing/2014/main" id="{794CB5C4-97B9-46F4-9E1C-E4C3C14B11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762" y="5611292"/>
            <a:ext cx="1310950" cy="98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0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lution: 'Randomness From Determinism' | Quanta Magazine">
            <a:extLst>
              <a:ext uri="{FF2B5EF4-FFF2-40B4-BE49-F238E27FC236}">
                <a16:creationId xmlns:a16="http://schemas.microsoft.com/office/drawing/2014/main" id="{7A222290-2807-465E-B85A-9C4642AD9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62" y="8943"/>
            <a:ext cx="6078538" cy="68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Online Binomial Distribution Calculator">
            <a:extLst>
              <a:ext uri="{FF2B5EF4-FFF2-40B4-BE49-F238E27FC236}">
                <a16:creationId xmlns:a16="http://schemas.microsoft.com/office/drawing/2014/main" id="{8C1B5F0B-C1C0-40B0-998D-16111676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4" y="2769497"/>
            <a:ext cx="6191251" cy="13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43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TensorFlow for regression problems (house pricing). | by  Odemakinde Elisha | Medium">
            <a:extLst>
              <a:ext uri="{FF2B5EF4-FFF2-40B4-BE49-F238E27FC236}">
                <a16:creationId xmlns:a16="http://schemas.microsoft.com/office/drawing/2014/main" id="{13CD680B-3A74-42AE-B124-011F7326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47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✓ Ecuación de la recta - Uno y dos puntos, fórmulas, ejemplos, soluciones">
            <a:extLst>
              <a:ext uri="{FF2B5EF4-FFF2-40B4-BE49-F238E27FC236}">
                <a16:creationId xmlns:a16="http://schemas.microsoft.com/office/drawing/2014/main" id="{14B2052E-BBF4-4E03-9FA0-2AA9AA53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03" y="1788380"/>
            <a:ext cx="39433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9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rmal distribution">
            <a:extLst>
              <a:ext uri="{FF2B5EF4-FFF2-40B4-BE49-F238E27FC236}">
                <a16:creationId xmlns:a16="http://schemas.microsoft.com/office/drawing/2014/main" id="{0CABC636-6F2B-43EA-A746-142758BF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60" y="1117111"/>
            <a:ext cx="7364079" cy="30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7D332D3E-89AF-4EA0-A469-F1EFD3CD5682}"/>
              </a:ext>
            </a:extLst>
          </p:cNvPr>
          <p:cNvSpPr txBox="1">
            <a:spLocks/>
          </p:cNvSpPr>
          <p:nvPr/>
        </p:nvSpPr>
        <p:spPr>
          <a:xfrm>
            <a:off x="2461432" y="4348469"/>
            <a:ext cx="7269133" cy="188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A good model depicts the very </a:t>
            </a:r>
            <a:r>
              <a:rPr lang="en-US" sz="2400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intrinsic characteristics</a:t>
            </a: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of certain phenomena of interest with </a:t>
            </a:r>
            <a:r>
              <a:rPr lang="en-US" sz="2400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reasonable simplification</a:t>
            </a: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59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EC94628E-0BAE-404A-9875-5C1B508B78EA}"/>
              </a:ext>
            </a:extLst>
          </p:cNvPr>
          <p:cNvSpPr txBox="1">
            <a:spLocks/>
          </p:cNvSpPr>
          <p:nvPr/>
        </p:nvSpPr>
        <p:spPr>
          <a:xfrm>
            <a:off x="1506941" y="638536"/>
            <a:ext cx="9178118" cy="110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>
                <a:latin typeface="Lato" panose="020F0502020204030203" pitchFamily="34" charset="0"/>
                <a:ea typeface="Source Sans Pro" panose="020B0503030403020204" pitchFamily="34" charset="0"/>
              </a:rPr>
              <a:t>The Essence of Statistical Learning</a:t>
            </a:r>
          </a:p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>
                <a:latin typeface="Lato" panose="020F0502020204030203" pitchFamily="34" charset="0"/>
                <a:ea typeface="Source Sans Pro" panose="020B0503030403020204" pitchFamily="34" charset="0"/>
              </a:rPr>
              <a:t>(Single Variable)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BE8EE4-1B45-4B5C-BC98-7F6216417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50000" b="29765"/>
          <a:stretch/>
        </p:blipFill>
        <p:spPr bwMode="auto">
          <a:xfrm>
            <a:off x="3314700" y="1741820"/>
            <a:ext cx="4667250" cy="506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3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AAFA23-0C3D-42BB-9296-A4C01F80824B}"/>
              </a:ext>
            </a:extLst>
          </p:cNvPr>
          <p:cNvGrpSpPr/>
          <p:nvPr/>
        </p:nvGrpSpPr>
        <p:grpSpPr>
          <a:xfrm>
            <a:off x="4756075" y="1375509"/>
            <a:ext cx="5896709" cy="4915878"/>
            <a:chOff x="2743199" y="109415"/>
            <a:chExt cx="5896709" cy="491587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D178A5B-86BE-45A1-AED5-1FB7B642EB9D}"/>
                </a:ext>
              </a:extLst>
            </p:cNvPr>
            <p:cNvSpPr/>
            <p:nvPr/>
          </p:nvSpPr>
          <p:spPr>
            <a:xfrm>
              <a:off x="2743199" y="1297354"/>
              <a:ext cx="3727939" cy="37279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D6C8CC-6C69-4E8C-8333-6DDE5512749B}"/>
                </a:ext>
              </a:extLst>
            </p:cNvPr>
            <p:cNvSpPr/>
            <p:nvPr/>
          </p:nvSpPr>
          <p:spPr>
            <a:xfrm>
              <a:off x="4911969" y="109415"/>
              <a:ext cx="3727939" cy="37279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F373007F-8376-4B4B-9A55-BCF90BD82023}"/>
              </a:ext>
            </a:extLst>
          </p:cNvPr>
          <p:cNvSpPr txBox="1">
            <a:spLocks/>
          </p:cNvSpPr>
          <p:nvPr/>
        </p:nvSpPr>
        <p:spPr>
          <a:xfrm>
            <a:off x="359093" y="1536883"/>
            <a:ext cx="5736908" cy="201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Statistical Learning </a:t>
            </a:r>
          </a:p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Vs. </a:t>
            </a:r>
          </a:p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Machine Learning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22A12AA1-B7A1-4E1B-9629-E0B3131CD4EC}"/>
              </a:ext>
            </a:extLst>
          </p:cNvPr>
          <p:cNvSpPr txBox="1">
            <a:spLocks/>
          </p:cNvSpPr>
          <p:nvPr/>
        </p:nvSpPr>
        <p:spPr>
          <a:xfrm>
            <a:off x="4923693" y="6510218"/>
            <a:ext cx="7268308" cy="118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Reference: Statistical modeling: The two cultures - L </a:t>
            </a:r>
            <a:r>
              <a:rPr lang="en-US" sz="1600" i="1" dirty="0" err="1"/>
              <a:t>Breiman</a:t>
            </a:r>
            <a:r>
              <a:rPr lang="en-US" sz="1600" i="1" dirty="0"/>
              <a:t> - Statistical science, 2001</a:t>
            </a:r>
          </a:p>
        </p:txBody>
      </p:sp>
    </p:spTree>
    <p:extLst>
      <p:ext uri="{BB962C8B-B14F-4D97-AF65-F5344CB8AC3E}">
        <p14:creationId xmlns:p14="http://schemas.microsoft.com/office/powerpoint/2010/main" val="234952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C6DC2-8FCB-4B7D-B083-C3BF08CCC0DB}"/>
              </a:ext>
            </a:extLst>
          </p:cNvPr>
          <p:cNvGrpSpPr/>
          <p:nvPr/>
        </p:nvGrpSpPr>
        <p:grpSpPr>
          <a:xfrm>
            <a:off x="5740814" y="1457986"/>
            <a:ext cx="4856848" cy="4856848"/>
            <a:chOff x="4756075" y="2563448"/>
            <a:chExt cx="3727939" cy="372793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D178A5B-86BE-45A1-AED5-1FB7B642EB9D}"/>
                </a:ext>
              </a:extLst>
            </p:cNvPr>
            <p:cNvSpPr/>
            <p:nvPr/>
          </p:nvSpPr>
          <p:spPr>
            <a:xfrm>
              <a:off x="4756075" y="2563448"/>
              <a:ext cx="3727939" cy="37279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D6C8CC-6C69-4E8C-8333-6DDE5512749B}"/>
                </a:ext>
              </a:extLst>
            </p:cNvPr>
            <p:cNvSpPr/>
            <p:nvPr/>
          </p:nvSpPr>
          <p:spPr>
            <a:xfrm>
              <a:off x="6409030" y="4411787"/>
              <a:ext cx="1555263" cy="15552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F373007F-8376-4B4B-9A55-BCF90BD82023}"/>
              </a:ext>
            </a:extLst>
          </p:cNvPr>
          <p:cNvSpPr txBox="1">
            <a:spLocks/>
          </p:cNvSpPr>
          <p:nvPr/>
        </p:nvSpPr>
        <p:spPr>
          <a:xfrm>
            <a:off x="359093" y="1536883"/>
            <a:ext cx="5736908" cy="201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Machine</a:t>
            </a: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 Learning </a:t>
            </a:r>
          </a:p>
          <a:p>
            <a:pPr marL="0" marR="0" lvl="0" indent="0" algn="ctr" defTabSz="914400" rtl="0" eaLnBrk="1" fontAlgn="auto" latinLnBrk="0" hangingPunct="1">
              <a:lnSpc>
                <a:spcPts val="3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V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s</a:t>
            </a: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ts val="3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00417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amples of Supervised Learning (Linear Regression) and ...">
            <a:extLst>
              <a:ext uri="{FF2B5EF4-FFF2-40B4-BE49-F238E27FC236}">
                <a16:creationId xmlns:a16="http://schemas.microsoft.com/office/drawing/2014/main" id="{DFC01C4C-E112-49FC-B8DB-C9583258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12" y="977291"/>
            <a:ext cx="9789975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98C4C8-845E-41B9-A6FD-35C836142315}"/>
              </a:ext>
            </a:extLst>
          </p:cNvPr>
          <p:cNvSpPr/>
          <p:nvPr/>
        </p:nvSpPr>
        <p:spPr>
          <a:xfrm>
            <a:off x="2024185" y="4283076"/>
            <a:ext cx="3226045" cy="333375"/>
          </a:xfrm>
          <a:prstGeom prst="rect">
            <a:avLst/>
          </a:prstGeom>
          <a:solidFill>
            <a:srgbClr val="FF8989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E31DCFD5-E20D-43CF-967E-74C2BB8C5232}"/>
              </a:ext>
            </a:extLst>
          </p:cNvPr>
          <p:cNvSpPr txBox="1">
            <a:spLocks/>
          </p:cNvSpPr>
          <p:nvPr/>
        </p:nvSpPr>
        <p:spPr>
          <a:xfrm>
            <a:off x="1425950" y="4858728"/>
            <a:ext cx="8491774" cy="188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There’s also </a:t>
            </a:r>
            <a:r>
              <a:rPr lang="en-US" sz="2400" i="1" spc="300" dirty="0">
                <a:latin typeface="Lato" panose="020F0502020204030203" pitchFamily="34" charset="0"/>
                <a:ea typeface="Source Sans Pro" panose="020B0503030403020204" pitchFamily="34" charset="0"/>
              </a:rPr>
              <a:t>Reinforcement Learning</a:t>
            </a:r>
            <a:r>
              <a:rPr 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(not going to touch on this within the following lessons).</a:t>
            </a:r>
          </a:p>
        </p:txBody>
      </p:sp>
    </p:spTree>
    <p:extLst>
      <p:ext uri="{BB962C8B-B14F-4D97-AF65-F5344CB8AC3E}">
        <p14:creationId xmlns:p14="http://schemas.microsoft.com/office/powerpoint/2010/main" val="17973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F23BE-925F-4E17-B61B-804CB5C4893D}"/>
              </a:ext>
            </a:extLst>
          </p:cNvPr>
          <p:cNvSpPr/>
          <p:nvPr/>
        </p:nvSpPr>
        <p:spPr>
          <a:xfrm>
            <a:off x="1114886" y="2005514"/>
            <a:ext cx="99622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Bebas Neue"/>
              </a:rPr>
              <a:t>In a </a:t>
            </a:r>
            <a:r>
              <a:rPr lang="en-US" sz="3200" b="1" dirty="0">
                <a:solidFill>
                  <a:srgbClr val="000000"/>
                </a:solidFill>
                <a:latin typeface="Bebas Neue"/>
              </a:rPr>
              <a:t>supervised learning</a:t>
            </a:r>
            <a:r>
              <a:rPr lang="en-US" sz="3200" dirty="0">
                <a:solidFill>
                  <a:srgbClr val="000000"/>
                </a:solidFill>
                <a:latin typeface="Bebas Neue"/>
              </a:rPr>
              <a:t> model, the algorithm learns on a </a:t>
            </a:r>
            <a:r>
              <a:rPr lang="en-US" sz="3200" dirty="0">
                <a:solidFill>
                  <a:srgbClr val="C00000"/>
                </a:solidFill>
                <a:latin typeface="Bebas Neue"/>
              </a:rPr>
              <a:t>labeled dataset</a:t>
            </a:r>
            <a:r>
              <a:rPr lang="en-US" sz="3200" dirty="0">
                <a:solidFill>
                  <a:srgbClr val="000000"/>
                </a:solidFill>
                <a:latin typeface="Bebas Neue"/>
              </a:rPr>
              <a:t>, providing an answer key that the algorithm can use to evaluate its accuracy on training data. </a:t>
            </a:r>
          </a:p>
          <a:p>
            <a:endParaRPr lang="en-US" sz="3200" dirty="0">
              <a:solidFill>
                <a:srgbClr val="000000"/>
              </a:solidFill>
              <a:latin typeface="Bebas Neue"/>
            </a:endParaRPr>
          </a:p>
          <a:p>
            <a:r>
              <a:rPr lang="en-US" sz="3200" dirty="0">
                <a:solidFill>
                  <a:srgbClr val="000000"/>
                </a:solidFill>
                <a:latin typeface="Bebas Neue"/>
              </a:rPr>
              <a:t>An </a:t>
            </a:r>
            <a:r>
              <a:rPr lang="en-US" sz="3200" b="1" dirty="0">
                <a:solidFill>
                  <a:srgbClr val="000000"/>
                </a:solidFill>
                <a:latin typeface="Bebas Neue"/>
              </a:rPr>
              <a:t>unsupervised model</a:t>
            </a:r>
            <a:r>
              <a:rPr lang="en-US" sz="3200" dirty="0">
                <a:solidFill>
                  <a:srgbClr val="000000"/>
                </a:solidFill>
                <a:latin typeface="Bebas Neue"/>
              </a:rPr>
              <a:t>, in contrast, provides unlabeled data that the algorithm tries to make sense of by </a:t>
            </a:r>
            <a:r>
              <a:rPr lang="en-US" sz="3200" dirty="0">
                <a:solidFill>
                  <a:srgbClr val="C00000"/>
                </a:solidFill>
                <a:latin typeface="Bebas Neue"/>
              </a:rPr>
              <a:t>extracting features and patterns on its own</a:t>
            </a:r>
            <a:r>
              <a:rPr lang="en-US" sz="3200" dirty="0">
                <a:solidFill>
                  <a:srgbClr val="000000"/>
                </a:solidFill>
                <a:latin typeface="Bebas Neue"/>
              </a:rPr>
              <a:t>.</a:t>
            </a:r>
            <a:endParaRPr lang="en-US" sz="3200" dirty="0">
              <a:latin typeface="Bebas Neue"/>
            </a:endParaRP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84CB561B-9033-40EA-A1FC-08256336F14A}"/>
              </a:ext>
            </a:extLst>
          </p:cNvPr>
          <p:cNvSpPr txBox="1">
            <a:spLocks/>
          </p:cNvSpPr>
          <p:nvPr/>
        </p:nvSpPr>
        <p:spPr>
          <a:xfrm>
            <a:off x="1470733" y="912756"/>
            <a:ext cx="9250531" cy="80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Conventional Definition in Data Science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6D01C3-6460-45FE-8BE0-FDF32ECA3A43}"/>
              </a:ext>
            </a:extLst>
          </p:cNvPr>
          <p:cNvSpPr/>
          <p:nvPr/>
        </p:nvSpPr>
        <p:spPr>
          <a:xfrm>
            <a:off x="6933460" y="6119336"/>
            <a:ext cx="52585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https://blogs.nvidia.com/blog/2018/08/02/supervised-unsupervised</a:t>
            </a:r>
            <a:r>
              <a:rPr lang="en-US" altLang="zh-CN" sz="1400" dirty="0">
                <a:hlinkClick r:id="rId2"/>
              </a:rPr>
              <a:t>-</a:t>
            </a:r>
            <a:r>
              <a:rPr lang="en-US" sz="1400" dirty="0">
                <a:hlinkClick r:id="rId2"/>
              </a:rPr>
              <a:t>learning/#:~:text=In%20a%20supervised%20learning%20model,and%20patterns%20on%20its%20own.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394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tween Classification and Regression How to know which is which? – mc.ai">
            <a:extLst>
              <a:ext uri="{FF2B5EF4-FFF2-40B4-BE49-F238E27FC236}">
                <a16:creationId xmlns:a16="http://schemas.microsoft.com/office/drawing/2014/main" id="{36F3EF48-D1C7-45DE-ADD3-E840DE8F2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4442" y="538708"/>
            <a:ext cx="9683116" cy="49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02A81E26-7A8B-4A84-950A-6B3DE4348F96}"/>
              </a:ext>
            </a:extLst>
          </p:cNvPr>
          <p:cNvSpPr txBox="1">
            <a:spLocks/>
          </p:cNvSpPr>
          <p:nvPr/>
        </p:nvSpPr>
        <p:spPr>
          <a:xfrm>
            <a:off x="1850113" y="5379095"/>
            <a:ext cx="8491774" cy="188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And the </a:t>
            </a:r>
            <a:r>
              <a:rPr lang="en-US" altLang="zh-CN" sz="2400" i="1" spc="300" dirty="0">
                <a:latin typeface="Lato" panose="020F0502020204030203" pitchFamily="34" charset="0"/>
                <a:ea typeface="Source Sans Pro" panose="020B0503030403020204" pitchFamily="34" charset="0"/>
              </a:rPr>
              <a:t>clustering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task is introduced in the previous slide (</a:t>
            </a:r>
            <a:r>
              <a:rPr lang="en-US" altLang="zh-CN" sz="2400" i="1" spc="300" dirty="0">
                <a:latin typeface="Lato" panose="020F0502020204030203" pitchFamily="34" charset="0"/>
                <a:ea typeface="Source Sans Pro" panose="020B0503030403020204" pitchFamily="34" charset="0"/>
              </a:rPr>
              <a:t>Unsupervised Learning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)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1387" y="920621"/>
            <a:ext cx="427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Course Overview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Terminologies &amp; Concepts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Applications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Challenge of Modelling</a:t>
            </a:r>
          </a:p>
        </p:txBody>
      </p:sp>
    </p:spTree>
    <p:extLst>
      <p:ext uri="{BB962C8B-B14F-4D97-AF65-F5344CB8AC3E}">
        <p14:creationId xmlns:p14="http://schemas.microsoft.com/office/powerpoint/2010/main" val="134304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does linear mean? Working with Polynomials and Non-linear Models">
            <a:extLst>
              <a:ext uri="{FF2B5EF4-FFF2-40B4-BE49-F238E27FC236}">
                <a16:creationId xmlns:a16="http://schemas.microsoft.com/office/drawing/2014/main" id="{79274AF6-9FA5-428C-A396-B5BE9D200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b="4722"/>
          <a:stretch/>
        </p:blipFill>
        <p:spPr bwMode="auto">
          <a:xfrm>
            <a:off x="830745" y="1114425"/>
            <a:ext cx="6538843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CAD53A-F4FE-4855-B586-5CBBEEEEB6E3}"/>
                  </a:ext>
                </a:extLst>
              </p:cNvPr>
              <p:cNvSpPr txBox="1"/>
              <p:nvPr/>
            </p:nvSpPr>
            <p:spPr>
              <a:xfrm>
                <a:off x="9169812" y="3014020"/>
                <a:ext cx="1098506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CAD53A-F4FE-4855-B586-5CBBEEEE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12" y="3014020"/>
                <a:ext cx="1098506" cy="520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8">
            <a:extLst>
              <a:ext uri="{FF2B5EF4-FFF2-40B4-BE49-F238E27FC236}">
                <a16:creationId xmlns:a16="http://schemas.microsoft.com/office/drawing/2014/main" id="{B3866CA4-E270-4B93-AEEF-4CEC463935B2}"/>
              </a:ext>
            </a:extLst>
          </p:cNvPr>
          <p:cNvSpPr txBox="1">
            <a:spLocks/>
          </p:cNvSpPr>
          <p:nvPr/>
        </p:nvSpPr>
        <p:spPr>
          <a:xfrm>
            <a:off x="7197100" y="1872374"/>
            <a:ext cx="5043931" cy="114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How are you going to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plot the graph?</a:t>
            </a:r>
          </a:p>
        </p:txBody>
      </p:sp>
    </p:spTree>
    <p:extLst>
      <p:ext uri="{BB962C8B-B14F-4D97-AF65-F5344CB8AC3E}">
        <p14:creationId xmlns:p14="http://schemas.microsoft.com/office/powerpoint/2010/main" val="73562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✓ Ecuación de la recta - Uno y dos puntos, fórmulas, ejemplos, soluciones">
            <a:extLst>
              <a:ext uri="{FF2B5EF4-FFF2-40B4-BE49-F238E27FC236}">
                <a16:creationId xmlns:a16="http://schemas.microsoft.com/office/drawing/2014/main" id="{14B2052E-BBF4-4E03-9FA0-2AA9AA53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03" y="1788380"/>
            <a:ext cx="39433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does linear mean? Working with Polynomials and Non-linear Models">
            <a:extLst>
              <a:ext uri="{FF2B5EF4-FFF2-40B4-BE49-F238E27FC236}">
                <a16:creationId xmlns:a16="http://schemas.microsoft.com/office/drawing/2014/main" id="{1E772FDC-F504-4530-9A38-DB5E4E7EF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b="4722"/>
          <a:stretch/>
        </p:blipFill>
        <p:spPr bwMode="auto">
          <a:xfrm>
            <a:off x="830745" y="1114425"/>
            <a:ext cx="6538843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0E233E-5EA5-4412-A394-5EBD44663551}"/>
              </a:ext>
            </a:extLst>
          </p:cNvPr>
          <p:cNvSpPr txBox="1">
            <a:spLocks/>
          </p:cNvSpPr>
          <p:nvPr/>
        </p:nvSpPr>
        <p:spPr>
          <a:xfrm>
            <a:off x="7098312" y="2122466"/>
            <a:ext cx="5043931" cy="114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Model-based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/ Parametric Approach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D4754A-4EC4-4799-BFB0-4D3161E32854}"/>
              </a:ext>
            </a:extLst>
          </p:cNvPr>
          <p:cNvCxnSpPr/>
          <p:nvPr/>
        </p:nvCxnSpPr>
        <p:spPr>
          <a:xfrm flipV="1">
            <a:off x="1180123" y="1211385"/>
            <a:ext cx="6002215" cy="348566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tune the K-Nearest Neighbors classifier with Scikit-Learn in Python  — DataSklr">
            <a:extLst>
              <a:ext uri="{FF2B5EF4-FFF2-40B4-BE49-F238E27FC236}">
                <a16:creationId xmlns:a16="http://schemas.microsoft.com/office/drawing/2014/main" id="{08F7FEFC-491F-4EAB-B928-2F8C84D85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48900"/>
          <a:stretch/>
        </p:blipFill>
        <p:spPr bwMode="auto">
          <a:xfrm>
            <a:off x="1333500" y="1190625"/>
            <a:ext cx="4867275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rl with a Mandolin - Pablo Picasso 1910 Art Print by AUX BEAUX-ARTS">
            <a:extLst>
              <a:ext uri="{FF2B5EF4-FFF2-40B4-BE49-F238E27FC236}">
                <a16:creationId xmlns:a16="http://schemas.microsoft.com/office/drawing/2014/main" id="{14BEAE38-82CE-4D99-B48C-5EC2DE87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15" y="1190625"/>
            <a:ext cx="3709369" cy="4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59AE0-BF70-465C-ACC3-ED323197895A}"/>
              </a:ext>
            </a:extLst>
          </p:cNvPr>
          <p:cNvSpPr txBox="1"/>
          <p:nvPr/>
        </p:nvSpPr>
        <p:spPr>
          <a:xfrm>
            <a:off x="7786316" y="5896303"/>
            <a:ext cx="28526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Girl with a Mandolin – Pablo Picasso 1910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503C77B2-C4CD-4BF4-BEAE-35B003092F9A}"/>
              </a:ext>
            </a:extLst>
          </p:cNvPr>
          <p:cNvSpPr txBox="1">
            <a:spLocks/>
          </p:cNvSpPr>
          <p:nvPr/>
        </p:nvSpPr>
        <p:spPr>
          <a:xfrm>
            <a:off x="1333500" y="856394"/>
            <a:ext cx="7891595" cy="114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Instance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-based / Non-parametric Approach</a:t>
            </a:r>
          </a:p>
        </p:txBody>
      </p:sp>
    </p:spTree>
    <p:extLst>
      <p:ext uri="{BB962C8B-B14F-4D97-AF65-F5344CB8AC3E}">
        <p14:creationId xmlns:p14="http://schemas.microsoft.com/office/powerpoint/2010/main" val="206559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pretability 2020">
            <a:extLst>
              <a:ext uri="{FF2B5EF4-FFF2-40B4-BE49-F238E27FC236}">
                <a16:creationId xmlns:a16="http://schemas.microsoft.com/office/drawing/2014/main" id="{F235E336-7355-4454-BC26-80028BC7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49" y="1035941"/>
            <a:ext cx="8493051" cy="51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A5C442-CA87-4447-8ABC-5C84DE54353E}"/>
              </a:ext>
            </a:extLst>
          </p:cNvPr>
          <p:cNvSpPr/>
          <p:nvPr/>
        </p:nvSpPr>
        <p:spPr>
          <a:xfrm>
            <a:off x="3446585" y="1610214"/>
            <a:ext cx="3226045" cy="333375"/>
          </a:xfrm>
          <a:prstGeom prst="rect">
            <a:avLst/>
          </a:prstGeom>
          <a:solidFill>
            <a:srgbClr val="FF8989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C2E2F1-2ABD-4996-AC1D-DA5437015F75}"/>
              </a:ext>
            </a:extLst>
          </p:cNvPr>
          <p:cNvSpPr/>
          <p:nvPr/>
        </p:nvSpPr>
        <p:spPr>
          <a:xfrm>
            <a:off x="6533661" y="4626953"/>
            <a:ext cx="3226045" cy="333375"/>
          </a:xfrm>
          <a:prstGeom prst="rect">
            <a:avLst/>
          </a:prstGeom>
          <a:solidFill>
            <a:srgbClr val="FF8989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CBF26-233E-4D88-95D0-A399F057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3" y="646719"/>
            <a:ext cx="10672029" cy="52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02CE31-71A7-4C1F-9A8A-471EEF5D32C3}"/>
              </a:ext>
            </a:extLst>
          </p:cNvPr>
          <p:cNvSpPr/>
          <p:nvPr/>
        </p:nvSpPr>
        <p:spPr>
          <a:xfrm>
            <a:off x="836245" y="6185405"/>
            <a:ext cx="10519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Source: </a:t>
            </a:r>
            <a:r>
              <a:rPr lang="en-US" dirty="0">
                <a:latin typeface="Roboto"/>
                <a:hlinkClick r:id="rId3"/>
              </a:rPr>
              <a:t>https://scikit-learn.org/stable/auto_examples/classification/plot_classifier_comparison.html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14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tune the K-Nearest Neighbors classifier with Scikit-Learn in Python  — DataSklr">
            <a:extLst>
              <a:ext uri="{FF2B5EF4-FFF2-40B4-BE49-F238E27FC236}">
                <a16:creationId xmlns:a16="http://schemas.microsoft.com/office/drawing/2014/main" id="{C4E1FFD5-C94B-4C2F-9CED-318D8948A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48900"/>
          <a:stretch/>
        </p:blipFill>
        <p:spPr bwMode="auto">
          <a:xfrm>
            <a:off x="1911716" y="945356"/>
            <a:ext cx="4867275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92E317BA-A2D2-4BA8-9C08-F42269384FEE}"/>
              </a:ext>
            </a:extLst>
          </p:cNvPr>
          <p:cNvSpPr txBox="1">
            <a:spLocks/>
          </p:cNvSpPr>
          <p:nvPr/>
        </p:nvSpPr>
        <p:spPr>
          <a:xfrm>
            <a:off x="6778991" y="3200694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9187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tune the K-Nearest Neighbors classifier with Scikit-Learn in Python  — DataSklr">
            <a:extLst>
              <a:ext uri="{FF2B5EF4-FFF2-40B4-BE49-F238E27FC236}">
                <a16:creationId xmlns:a16="http://schemas.microsoft.com/office/drawing/2014/main" id="{C4E1FFD5-C94B-4C2F-9CED-318D8948A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48900"/>
          <a:stretch/>
        </p:blipFill>
        <p:spPr bwMode="auto">
          <a:xfrm>
            <a:off x="1911716" y="945356"/>
            <a:ext cx="4867275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EE8DED-A698-4B27-915C-9EF838CEA6DD}"/>
              </a:ext>
            </a:extLst>
          </p:cNvPr>
          <p:cNvCxnSpPr>
            <a:cxnSpLocks/>
          </p:cNvCxnSpPr>
          <p:nvPr/>
        </p:nvCxnSpPr>
        <p:spPr>
          <a:xfrm flipV="1">
            <a:off x="1811704" y="945356"/>
            <a:ext cx="4967287" cy="49672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17E3E379-FE1C-4597-9093-F94A4A2976EE}"/>
              </a:ext>
            </a:extLst>
          </p:cNvPr>
          <p:cNvSpPr txBox="1">
            <a:spLocks/>
          </p:cNvSpPr>
          <p:nvPr/>
        </p:nvSpPr>
        <p:spPr>
          <a:xfrm>
            <a:off x="6778991" y="3200694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Under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16948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tune the K-Nearest Neighbors classifier with Scikit-Learn in Python  — DataSklr">
            <a:extLst>
              <a:ext uri="{FF2B5EF4-FFF2-40B4-BE49-F238E27FC236}">
                <a16:creationId xmlns:a16="http://schemas.microsoft.com/office/drawing/2014/main" id="{C4E1FFD5-C94B-4C2F-9CED-318D8948A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48900"/>
          <a:stretch/>
        </p:blipFill>
        <p:spPr bwMode="auto">
          <a:xfrm>
            <a:off x="1911716" y="945356"/>
            <a:ext cx="4867275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8">
            <a:extLst>
              <a:ext uri="{FF2B5EF4-FFF2-40B4-BE49-F238E27FC236}">
                <a16:creationId xmlns:a16="http://schemas.microsoft.com/office/drawing/2014/main" id="{17E3E379-FE1C-4597-9093-F94A4A2976EE}"/>
              </a:ext>
            </a:extLst>
          </p:cNvPr>
          <p:cNvSpPr txBox="1">
            <a:spLocks/>
          </p:cNvSpPr>
          <p:nvPr/>
        </p:nvSpPr>
        <p:spPr>
          <a:xfrm>
            <a:off x="6778991" y="3200694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Good / Robust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fit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27C958-37A1-4730-95D3-84AED6D0DC96}"/>
              </a:ext>
            </a:extLst>
          </p:cNvPr>
          <p:cNvSpPr/>
          <p:nvPr/>
        </p:nvSpPr>
        <p:spPr>
          <a:xfrm>
            <a:off x="1000369" y="647528"/>
            <a:ext cx="6088185" cy="4034309"/>
          </a:xfrm>
          <a:custGeom>
            <a:avLst/>
            <a:gdLst>
              <a:gd name="connsiteX0" fmla="*/ 0 w 6088185"/>
              <a:gd name="connsiteY0" fmla="*/ 3525887 h 4034309"/>
              <a:gd name="connsiteX1" fmla="*/ 2094523 w 6088185"/>
              <a:gd name="connsiteY1" fmla="*/ 3291426 h 4034309"/>
              <a:gd name="connsiteX2" fmla="*/ 3165231 w 6088185"/>
              <a:gd name="connsiteY2" fmla="*/ 4033887 h 4034309"/>
              <a:gd name="connsiteX3" fmla="*/ 3735754 w 6088185"/>
              <a:gd name="connsiteY3" fmla="*/ 3393026 h 4034309"/>
              <a:gd name="connsiteX4" fmla="*/ 3446585 w 6088185"/>
              <a:gd name="connsiteY4" fmla="*/ 3064780 h 4034309"/>
              <a:gd name="connsiteX5" fmla="*/ 3274646 w 6088185"/>
              <a:gd name="connsiteY5" fmla="*/ 2830318 h 4034309"/>
              <a:gd name="connsiteX6" fmla="*/ 3157416 w 6088185"/>
              <a:gd name="connsiteY6" fmla="*/ 2681826 h 4034309"/>
              <a:gd name="connsiteX7" fmla="*/ 3087077 w 6088185"/>
              <a:gd name="connsiteY7" fmla="*/ 2517703 h 4034309"/>
              <a:gd name="connsiteX8" fmla="*/ 3032369 w 6088185"/>
              <a:gd name="connsiteY8" fmla="*/ 2361395 h 4034309"/>
              <a:gd name="connsiteX9" fmla="*/ 3063631 w 6088185"/>
              <a:gd name="connsiteY9" fmla="*/ 2158195 h 4034309"/>
              <a:gd name="connsiteX10" fmla="*/ 3235569 w 6088185"/>
              <a:gd name="connsiteY10" fmla="*/ 1689272 h 4034309"/>
              <a:gd name="connsiteX11" fmla="*/ 3970216 w 6088185"/>
              <a:gd name="connsiteY11" fmla="*/ 1892472 h 4034309"/>
              <a:gd name="connsiteX12" fmla="*/ 4212493 w 6088185"/>
              <a:gd name="connsiteY12" fmla="*/ 1564226 h 4034309"/>
              <a:gd name="connsiteX13" fmla="*/ 4345354 w 6088185"/>
              <a:gd name="connsiteY13" fmla="*/ 876472 h 4034309"/>
              <a:gd name="connsiteX14" fmla="*/ 5173785 w 6088185"/>
              <a:gd name="connsiteY14" fmla="*/ 79303 h 4034309"/>
              <a:gd name="connsiteX15" fmla="*/ 6088185 w 6088185"/>
              <a:gd name="connsiteY15" fmla="*/ 71487 h 403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8185" h="4034309">
                <a:moveTo>
                  <a:pt x="0" y="3525887"/>
                </a:moveTo>
                <a:cubicBezTo>
                  <a:pt x="783492" y="3366323"/>
                  <a:pt x="1566985" y="3206759"/>
                  <a:pt x="2094523" y="3291426"/>
                </a:cubicBezTo>
                <a:cubicBezTo>
                  <a:pt x="2622061" y="3376093"/>
                  <a:pt x="2891693" y="4016954"/>
                  <a:pt x="3165231" y="4033887"/>
                </a:cubicBezTo>
                <a:cubicBezTo>
                  <a:pt x="3438769" y="4050820"/>
                  <a:pt x="3688862" y="3554544"/>
                  <a:pt x="3735754" y="3393026"/>
                </a:cubicBezTo>
                <a:cubicBezTo>
                  <a:pt x="3782646" y="3231508"/>
                  <a:pt x="3523436" y="3158565"/>
                  <a:pt x="3446585" y="3064780"/>
                </a:cubicBezTo>
                <a:cubicBezTo>
                  <a:pt x="3369734" y="2970995"/>
                  <a:pt x="3322841" y="2894144"/>
                  <a:pt x="3274646" y="2830318"/>
                </a:cubicBezTo>
                <a:cubicBezTo>
                  <a:pt x="3226451" y="2766492"/>
                  <a:pt x="3188677" y="2733928"/>
                  <a:pt x="3157416" y="2681826"/>
                </a:cubicBezTo>
                <a:cubicBezTo>
                  <a:pt x="3126155" y="2629724"/>
                  <a:pt x="3107918" y="2571108"/>
                  <a:pt x="3087077" y="2517703"/>
                </a:cubicBezTo>
                <a:cubicBezTo>
                  <a:pt x="3066236" y="2464298"/>
                  <a:pt x="3036277" y="2421313"/>
                  <a:pt x="3032369" y="2361395"/>
                </a:cubicBezTo>
                <a:cubicBezTo>
                  <a:pt x="3028461" y="2301477"/>
                  <a:pt x="3029764" y="2270215"/>
                  <a:pt x="3063631" y="2158195"/>
                </a:cubicBezTo>
                <a:cubicBezTo>
                  <a:pt x="3097498" y="2046174"/>
                  <a:pt x="3084472" y="1733559"/>
                  <a:pt x="3235569" y="1689272"/>
                </a:cubicBezTo>
                <a:cubicBezTo>
                  <a:pt x="3386667" y="1644985"/>
                  <a:pt x="3807395" y="1913313"/>
                  <a:pt x="3970216" y="1892472"/>
                </a:cubicBezTo>
                <a:cubicBezTo>
                  <a:pt x="4133037" y="1871631"/>
                  <a:pt x="4149970" y="1733559"/>
                  <a:pt x="4212493" y="1564226"/>
                </a:cubicBezTo>
                <a:cubicBezTo>
                  <a:pt x="4275016" y="1394893"/>
                  <a:pt x="4185139" y="1123959"/>
                  <a:pt x="4345354" y="876472"/>
                </a:cubicBezTo>
                <a:cubicBezTo>
                  <a:pt x="4505569" y="628985"/>
                  <a:pt x="4883313" y="213467"/>
                  <a:pt x="5173785" y="79303"/>
                </a:cubicBezTo>
                <a:cubicBezTo>
                  <a:pt x="5464257" y="-54861"/>
                  <a:pt x="5776221" y="8313"/>
                  <a:pt x="6088185" y="71487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rstanding Bias-Variance Trade-off in Machine-Learning. | by Vinay  Venkata Ramesh | Medium">
            <a:extLst>
              <a:ext uri="{FF2B5EF4-FFF2-40B4-BE49-F238E27FC236}">
                <a16:creationId xmlns:a16="http://schemas.microsoft.com/office/drawing/2014/main" id="{0B0F4E69-DF2D-4ABC-9BB5-4991721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75" y="814998"/>
            <a:ext cx="8614048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BD3D1321-6A58-47F2-BE2C-47F06661B94D}"/>
              </a:ext>
            </a:extLst>
          </p:cNvPr>
          <p:cNvSpPr txBox="1">
            <a:spLocks/>
          </p:cNvSpPr>
          <p:nvPr/>
        </p:nvSpPr>
        <p:spPr>
          <a:xfrm>
            <a:off x="3574034" y="5484791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Bias-Variance Tradeoff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5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1387" y="920621"/>
            <a:ext cx="427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Course Overview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Terminologies &amp; Concepts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Applications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Challenge of Modelling</a:t>
            </a:r>
          </a:p>
        </p:txBody>
      </p:sp>
    </p:spTree>
    <p:extLst>
      <p:ext uri="{BB962C8B-B14F-4D97-AF65-F5344CB8AC3E}">
        <p14:creationId xmlns:p14="http://schemas.microsoft.com/office/powerpoint/2010/main" val="199638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1387" y="920621"/>
            <a:ext cx="427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Course Overview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Terminologies &amp; Concepts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Applications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Challenge of Modelling</a:t>
            </a:r>
          </a:p>
        </p:txBody>
      </p:sp>
    </p:spTree>
    <p:extLst>
      <p:ext uri="{BB962C8B-B14F-4D97-AF65-F5344CB8AC3E}">
        <p14:creationId xmlns:p14="http://schemas.microsoft.com/office/powerpoint/2010/main" val="2976777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asy Tarot Spreads for Love, Life, and Career Guidance | Expert Tips |  Allure">
            <a:extLst>
              <a:ext uri="{FF2B5EF4-FFF2-40B4-BE49-F238E27FC236}">
                <a16:creationId xmlns:a16="http://schemas.microsoft.com/office/drawing/2014/main" id="{29353FE6-1272-4676-B2E0-9C8B54CD3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25" y="974601"/>
            <a:ext cx="8726750" cy="49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1EAE8269-DB83-47B7-BF29-F5B3C5A64882}"/>
              </a:ext>
            </a:extLst>
          </p:cNvPr>
          <p:cNvSpPr txBox="1">
            <a:spLocks/>
          </p:cNvSpPr>
          <p:nvPr/>
        </p:nvSpPr>
        <p:spPr>
          <a:xfrm>
            <a:off x="3852909" y="5972175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Data-based P</a:t>
            </a: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rediction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34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acial recognition vs Object recognition, are they different…. Should you  care? – Presence Orb">
            <a:extLst>
              <a:ext uri="{FF2B5EF4-FFF2-40B4-BE49-F238E27FC236}">
                <a16:creationId xmlns:a16="http://schemas.microsoft.com/office/drawing/2014/main" id="{B2A824B6-AB7A-4074-8A1C-F58D9B86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827405"/>
            <a:ext cx="7800975" cy="52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2F41EA26-6F27-45EA-A52B-142A9B1B585F}"/>
              </a:ext>
            </a:extLst>
          </p:cNvPr>
          <p:cNvSpPr txBox="1">
            <a:spLocks/>
          </p:cNvSpPr>
          <p:nvPr/>
        </p:nvSpPr>
        <p:spPr>
          <a:xfrm>
            <a:off x="3390021" y="6124575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Object </a:t>
            </a: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Detection &amp; Recognition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80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I Strategies: What Is Natural Language Processing (NLP)? | BizTech Magazine">
            <a:extLst>
              <a:ext uri="{FF2B5EF4-FFF2-40B4-BE49-F238E27FC236}">
                <a16:creationId xmlns:a16="http://schemas.microsoft.com/office/drawing/2014/main" id="{9259B983-0F88-45A5-977D-88394E3E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068"/>
            <a:ext cx="12192000" cy="42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BEC1A0AB-CF9B-42D0-8479-64102C4CA736}"/>
              </a:ext>
            </a:extLst>
          </p:cNvPr>
          <p:cNvSpPr txBox="1">
            <a:spLocks/>
          </p:cNvSpPr>
          <p:nvPr/>
        </p:nvSpPr>
        <p:spPr>
          <a:xfrm>
            <a:off x="4094871" y="5676900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Natural Language Processing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44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ow we make meaning from language | Research Features">
            <a:extLst>
              <a:ext uri="{FF2B5EF4-FFF2-40B4-BE49-F238E27FC236}">
                <a16:creationId xmlns:a16="http://schemas.microsoft.com/office/drawing/2014/main" id="{5C2BEA64-FDBD-4F3E-80A3-F01F13FF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1" y="941540"/>
            <a:ext cx="8186737" cy="49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9F47E60A-6FF5-41EA-9202-0E956A41DB1F}"/>
              </a:ext>
            </a:extLst>
          </p:cNvPr>
          <p:cNvSpPr txBox="1">
            <a:spLocks/>
          </p:cNvSpPr>
          <p:nvPr/>
        </p:nvSpPr>
        <p:spPr>
          <a:xfrm>
            <a:off x="3675771" y="6000750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Brain-Reading in Neuroscience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0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L-VAE without accumulating evidence. Interpolation, from top left to... |  Download Scientific Diagram">
            <a:extLst>
              <a:ext uri="{FF2B5EF4-FFF2-40B4-BE49-F238E27FC236}">
                <a16:creationId xmlns:a16="http://schemas.microsoft.com/office/drawing/2014/main" id="{8F5A8015-9EBE-459A-B23A-7D6CED89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523738"/>
            <a:ext cx="6067425" cy="58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3FA2CABF-AA04-4D92-9002-7DC4B233082E}"/>
              </a:ext>
            </a:extLst>
          </p:cNvPr>
          <p:cNvSpPr txBox="1">
            <a:spLocks/>
          </p:cNvSpPr>
          <p:nvPr/>
        </p:nvSpPr>
        <p:spPr>
          <a:xfrm>
            <a:off x="6259867" y="5508039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Generative Model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62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yle transfer">
            <a:extLst>
              <a:ext uri="{FF2B5EF4-FFF2-40B4-BE49-F238E27FC236}">
                <a16:creationId xmlns:a16="http://schemas.microsoft.com/office/drawing/2014/main" id="{F492AD21-7A19-4C57-8ED1-C4421AC12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3375"/>
            <a:ext cx="12192000" cy="36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AA597DA3-8B54-4BF9-A173-419DDC02F156}"/>
              </a:ext>
            </a:extLst>
          </p:cNvPr>
          <p:cNvSpPr txBox="1">
            <a:spLocks/>
          </p:cNvSpPr>
          <p:nvPr/>
        </p:nvSpPr>
        <p:spPr>
          <a:xfrm>
            <a:off x="2792767" y="5479464"/>
            <a:ext cx="660646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Style-Transfer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471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1387" y="920621"/>
            <a:ext cx="427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Course Overview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Terminologies &amp; Concepts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Applications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Challenge of Modelling</a:t>
            </a:r>
          </a:p>
        </p:txBody>
      </p:sp>
    </p:spTree>
    <p:extLst>
      <p:ext uri="{BB962C8B-B14F-4D97-AF65-F5344CB8AC3E}">
        <p14:creationId xmlns:p14="http://schemas.microsoft.com/office/powerpoint/2010/main" val="391308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2F5A1F-283A-4AF4-87E2-14807645BF52}"/>
              </a:ext>
            </a:extLst>
          </p:cNvPr>
          <p:cNvSpPr/>
          <p:nvPr/>
        </p:nvSpPr>
        <p:spPr>
          <a:xfrm>
            <a:off x="1078523" y="857206"/>
            <a:ext cx="10034954" cy="5427173"/>
          </a:xfrm>
          <a:custGeom>
            <a:avLst/>
            <a:gdLst>
              <a:gd name="connsiteX0" fmla="*/ 0 w 10034954"/>
              <a:gd name="connsiteY0" fmla="*/ 4769872 h 5427173"/>
              <a:gd name="connsiteX1" fmla="*/ 523630 w 10034954"/>
              <a:gd name="connsiteY1" fmla="*/ 4605748 h 5427173"/>
              <a:gd name="connsiteX2" fmla="*/ 734646 w 10034954"/>
              <a:gd name="connsiteY2" fmla="*/ 4816764 h 5427173"/>
              <a:gd name="connsiteX3" fmla="*/ 1438030 w 10034954"/>
              <a:gd name="connsiteY3" fmla="*/ 4762056 h 5427173"/>
              <a:gd name="connsiteX4" fmla="*/ 1844430 w 10034954"/>
              <a:gd name="connsiteY4" fmla="*/ 4597933 h 5427173"/>
              <a:gd name="connsiteX5" fmla="*/ 2235200 w 10034954"/>
              <a:gd name="connsiteY5" fmla="*/ 5004333 h 5427173"/>
              <a:gd name="connsiteX6" fmla="*/ 2500923 w 10034954"/>
              <a:gd name="connsiteY6" fmla="*/ 5059041 h 5427173"/>
              <a:gd name="connsiteX7" fmla="*/ 3344984 w 10034954"/>
              <a:gd name="connsiteY7" fmla="*/ 3996148 h 5427173"/>
              <a:gd name="connsiteX8" fmla="*/ 3657600 w 10034954"/>
              <a:gd name="connsiteY8" fmla="*/ 2847287 h 5427173"/>
              <a:gd name="connsiteX9" fmla="*/ 3696677 w 10034954"/>
              <a:gd name="connsiteY9" fmla="*/ 1534302 h 5427173"/>
              <a:gd name="connsiteX10" fmla="*/ 3978030 w 10034954"/>
              <a:gd name="connsiteY10" fmla="*/ 1956333 h 5427173"/>
              <a:gd name="connsiteX11" fmla="*/ 4259384 w 10034954"/>
              <a:gd name="connsiteY11" fmla="*/ 80641 h 5427173"/>
              <a:gd name="connsiteX12" fmla="*/ 4572000 w 10034954"/>
              <a:gd name="connsiteY12" fmla="*/ 5074672 h 5427173"/>
              <a:gd name="connsiteX13" fmla="*/ 5494215 w 10034954"/>
              <a:gd name="connsiteY13" fmla="*/ 5027779 h 5427173"/>
              <a:gd name="connsiteX14" fmla="*/ 5666154 w 10034954"/>
              <a:gd name="connsiteY14" fmla="*/ 5137195 h 5427173"/>
              <a:gd name="connsiteX15" fmla="*/ 5884984 w 10034954"/>
              <a:gd name="connsiteY15" fmla="*/ 5004333 h 5427173"/>
              <a:gd name="connsiteX16" fmla="*/ 7221415 w 10034954"/>
              <a:gd name="connsiteY16" fmla="*/ 5082487 h 5427173"/>
              <a:gd name="connsiteX17" fmla="*/ 8651630 w 10034954"/>
              <a:gd name="connsiteY17" fmla="*/ 5105933 h 5427173"/>
              <a:gd name="connsiteX18" fmla="*/ 9331569 w 10034954"/>
              <a:gd name="connsiteY18" fmla="*/ 4715164 h 5427173"/>
              <a:gd name="connsiteX19" fmla="*/ 9589477 w 10034954"/>
              <a:gd name="connsiteY19" fmla="*/ 4933995 h 5427173"/>
              <a:gd name="connsiteX20" fmla="*/ 10034954 w 10034954"/>
              <a:gd name="connsiteY20" fmla="*/ 4933995 h 542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34954" h="5427173">
                <a:moveTo>
                  <a:pt x="0" y="4769872"/>
                </a:moveTo>
                <a:cubicBezTo>
                  <a:pt x="200594" y="4683902"/>
                  <a:pt x="401189" y="4597933"/>
                  <a:pt x="523630" y="4605748"/>
                </a:cubicBezTo>
                <a:cubicBezTo>
                  <a:pt x="646071" y="4613563"/>
                  <a:pt x="582246" y="4790713"/>
                  <a:pt x="734646" y="4816764"/>
                </a:cubicBezTo>
                <a:cubicBezTo>
                  <a:pt x="887046" y="4842815"/>
                  <a:pt x="1253066" y="4798528"/>
                  <a:pt x="1438030" y="4762056"/>
                </a:cubicBezTo>
                <a:cubicBezTo>
                  <a:pt x="1622994" y="4725584"/>
                  <a:pt x="1711568" y="4557554"/>
                  <a:pt x="1844430" y="4597933"/>
                </a:cubicBezTo>
                <a:cubicBezTo>
                  <a:pt x="1977292" y="4638312"/>
                  <a:pt x="2125785" y="4927482"/>
                  <a:pt x="2235200" y="5004333"/>
                </a:cubicBezTo>
                <a:cubicBezTo>
                  <a:pt x="2344615" y="5081184"/>
                  <a:pt x="2315959" y="5227072"/>
                  <a:pt x="2500923" y="5059041"/>
                </a:cubicBezTo>
                <a:cubicBezTo>
                  <a:pt x="2685887" y="4891010"/>
                  <a:pt x="3152205" y="4364774"/>
                  <a:pt x="3344984" y="3996148"/>
                </a:cubicBezTo>
                <a:cubicBezTo>
                  <a:pt x="3537764" y="3627522"/>
                  <a:pt x="3598985" y="3257595"/>
                  <a:pt x="3657600" y="2847287"/>
                </a:cubicBezTo>
                <a:cubicBezTo>
                  <a:pt x="3716215" y="2436979"/>
                  <a:pt x="3643272" y="1682794"/>
                  <a:pt x="3696677" y="1534302"/>
                </a:cubicBezTo>
                <a:cubicBezTo>
                  <a:pt x="3750082" y="1385810"/>
                  <a:pt x="3884246" y="2198610"/>
                  <a:pt x="3978030" y="1956333"/>
                </a:cubicBezTo>
                <a:cubicBezTo>
                  <a:pt x="4071815" y="1714056"/>
                  <a:pt x="4160389" y="-439082"/>
                  <a:pt x="4259384" y="80641"/>
                </a:cubicBezTo>
                <a:cubicBezTo>
                  <a:pt x="4358379" y="600364"/>
                  <a:pt x="4366195" y="4250149"/>
                  <a:pt x="4572000" y="5074672"/>
                </a:cubicBezTo>
                <a:cubicBezTo>
                  <a:pt x="4777805" y="5899195"/>
                  <a:pt x="5311856" y="5017359"/>
                  <a:pt x="5494215" y="5027779"/>
                </a:cubicBezTo>
                <a:cubicBezTo>
                  <a:pt x="5676574" y="5038199"/>
                  <a:pt x="5601026" y="5141103"/>
                  <a:pt x="5666154" y="5137195"/>
                </a:cubicBezTo>
                <a:cubicBezTo>
                  <a:pt x="5731282" y="5133287"/>
                  <a:pt x="5625774" y="5013451"/>
                  <a:pt x="5884984" y="5004333"/>
                </a:cubicBezTo>
                <a:cubicBezTo>
                  <a:pt x="6144194" y="4995215"/>
                  <a:pt x="6760307" y="5065554"/>
                  <a:pt x="7221415" y="5082487"/>
                </a:cubicBezTo>
                <a:cubicBezTo>
                  <a:pt x="7682523" y="5099420"/>
                  <a:pt x="8299938" y="5167153"/>
                  <a:pt x="8651630" y="5105933"/>
                </a:cubicBezTo>
                <a:cubicBezTo>
                  <a:pt x="9003322" y="5044713"/>
                  <a:pt x="9175261" y="4743820"/>
                  <a:pt x="9331569" y="4715164"/>
                </a:cubicBezTo>
                <a:cubicBezTo>
                  <a:pt x="9487877" y="4686508"/>
                  <a:pt x="9472246" y="4897523"/>
                  <a:pt x="9589477" y="4933995"/>
                </a:cubicBezTo>
                <a:cubicBezTo>
                  <a:pt x="9706708" y="4970467"/>
                  <a:pt x="9870831" y="4952231"/>
                  <a:pt x="10034954" y="493399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6262F82A-B4E0-4465-A5CC-D32D810BE64E}"/>
              </a:ext>
            </a:extLst>
          </p:cNvPr>
          <p:cNvSpPr txBox="1">
            <a:spLocks/>
          </p:cNvSpPr>
          <p:nvPr/>
        </p:nvSpPr>
        <p:spPr>
          <a:xfrm>
            <a:off x="4246156" y="5344114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Challenge.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132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F1392A-A008-4373-8742-8747507293E1}"/>
              </a:ext>
            </a:extLst>
          </p:cNvPr>
          <p:cNvGrpSpPr/>
          <p:nvPr/>
        </p:nvGrpSpPr>
        <p:grpSpPr>
          <a:xfrm>
            <a:off x="1837268" y="1280125"/>
            <a:ext cx="8517464" cy="4791074"/>
            <a:chOff x="561975" y="1033463"/>
            <a:chExt cx="8517464" cy="4791074"/>
          </a:xfrm>
        </p:grpSpPr>
        <p:pic>
          <p:nvPicPr>
            <p:cNvPr id="9218" name="Picture 2" descr="Sampling needs methods!. Select the sample well for the the… | by Nguyen  Anh Linh Giang | UXPress | Medium">
              <a:extLst>
                <a:ext uri="{FF2B5EF4-FFF2-40B4-BE49-F238E27FC236}">
                  <a16:creationId xmlns:a16="http://schemas.microsoft.com/office/drawing/2014/main" id="{156EC5F1-BF83-4C3C-82C1-184D3BF55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1033463"/>
              <a:ext cx="8517464" cy="479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77759-A25D-4944-8FCC-ABD11529059F}"/>
                </a:ext>
              </a:extLst>
            </p:cNvPr>
            <p:cNvSpPr/>
            <p:nvPr/>
          </p:nvSpPr>
          <p:spPr>
            <a:xfrm>
              <a:off x="967886" y="4569618"/>
              <a:ext cx="3476625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8">
            <a:extLst>
              <a:ext uri="{FF2B5EF4-FFF2-40B4-BE49-F238E27FC236}">
                <a16:creationId xmlns:a16="http://schemas.microsoft.com/office/drawing/2014/main" id="{E80EDEA0-CE93-42FB-AF4B-4EB577996B61}"/>
              </a:ext>
            </a:extLst>
          </p:cNvPr>
          <p:cNvSpPr txBox="1">
            <a:spLocks/>
          </p:cNvSpPr>
          <p:nvPr/>
        </p:nvSpPr>
        <p:spPr>
          <a:xfrm>
            <a:off x="3420432" y="1051819"/>
            <a:ext cx="535113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Representativeness of Data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109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2E39B396-3F2F-4423-9621-D5F909AB46C0}"/>
              </a:ext>
            </a:extLst>
          </p:cNvPr>
          <p:cNvSpPr txBox="1">
            <a:spLocks/>
          </p:cNvSpPr>
          <p:nvPr/>
        </p:nvSpPr>
        <p:spPr>
          <a:xfrm>
            <a:off x="1176215" y="903327"/>
            <a:ext cx="9839569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Reasoning Justice 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（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Correlation 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ǂ Causation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）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1026" name="Picture 2" descr="Circular Arguments, Emotional Reasoning and JADE (Justify, Argue, Defend,  Explain) - Shrink4Men">
            <a:extLst>
              <a:ext uri="{FF2B5EF4-FFF2-40B4-BE49-F238E27FC236}">
                <a16:creationId xmlns:a16="http://schemas.microsoft.com/office/drawing/2014/main" id="{FCD41BAA-A685-4F52-9673-4DC03EE3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21773"/>
            <a:ext cx="4233862" cy="3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lyzing Bucailleism: The Bucailleist's Central Dogma">
            <a:extLst>
              <a:ext uri="{FF2B5EF4-FFF2-40B4-BE49-F238E27FC236}">
                <a16:creationId xmlns:a16="http://schemas.microsoft.com/office/drawing/2014/main" id="{143963DB-7ED9-4D76-BC4E-E7AB3170C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4" t="22843" r="37318" b="7642"/>
          <a:stretch/>
        </p:blipFill>
        <p:spPr bwMode="auto">
          <a:xfrm>
            <a:off x="1862139" y="1653442"/>
            <a:ext cx="3829050" cy="41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8">
            <a:extLst>
              <a:ext uri="{FF2B5EF4-FFF2-40B4-BE49-F238E27FC236}">
                <a16:creationId xmlns:a16="http://schemas.microsoft.com/office/drawing/2014/main" id="{B74D6A83-4C3C-4773-AFC9-14BB0632B209}"/>
              </a:ext>
            </a:extLst>
          </p:cNvPr>
          <p:cNvSpPr txBox="1">
            <a:spLocks/>
          </p:cNvSpPr>
          <p:nvPr/>
        </p:nvSpPr>
        <p:spPr>
          <a:xfrm>
            <a:off x="1881189" y="3497598"/>
            <a:ext cx="3829050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Circular Reasoning</a:t>
            </a:r>
          </a:p>
        </p:txBody>
      </p:sp>
    </p:spTree>
    <p:extLst>
      <p:ext uri="{BB962C8B-B14F-4D97-AF65-F5344CB8AC3E}">
        <p14:creationId xmlns:p14="http://schemas.microsoft.com/office/powerpoint/2010/main" val="336639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A94AD3D7-2135-46AE-9829-22B1137A67B1}"/>
              </a:ext>
            </a:extLst>
          </p:cNvPr>
          <p:cNvSpPr txBox="1">
            <a:spLocks/>
          </p:cNvSpPr>
          <p:nvPr/>
        </p:nvSpPr>
        <p:spPr>
          <a:xfrm>
            <a:off x="1953582" y="1493064"/>
            <a:ext cx="6256968" cy="38718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Teaching Strategies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Lecture</a:t>
            </a:r>
          </a:p>
          <a:p>
            <a:pPr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In-class Practice</a:t>
            </a:r>
          </a:p>
          <a:p>
            <a:pPr marL="0" indent="0">
              <a:buNone/>
              <a:defRPr/>
            </a:pP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>
              <a:defRPr/>
            </a:pP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>
              <a:defRPr/>
            </a:pP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1800-2100 on every Tuesday </a:t>
            </a:r>
          </a:p>
          <a:p>
            <a:pPr marL="0" indent="0">
              <a:buNone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@</a:t>
            </a:r>
            <a:r>
              <a:rPr lang="zh-CN" altLang="en-US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心理系階梯教室</a:t>
            </a: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60F7366-8D22-4248-B2AE-8B9B93A974D2}"/>
              </a:ext>
            </a:extLst>
          </p:cNvPr>
          <p:cNvSpPr/>
          <p:nvPr/>
        </p:nvSpPr>
        <p:spPr>
          <a:xfrm>
            <a:off x="734646" y="697187"/>
            <a:ext cx="10135777" cy="5463626"/>
          </a:xfrm>
          <a:custGeom>
            <a:avLst/>
            <a:gdLst>
              <a:gd name="connsiteX0" fmla="*/ 578338 w 10135777"/>
              <a:gd name="connsiteY0" fmla="*/ 3770495 h 5463626"/>
              <a:gd name="connsiteX1" fmla="*/ 406400 w 10135777"/>
              <a:gd name="connsiteY1" fmla="*/ 2793572 h 5463626"/>
              <a:gd name="connsiteX2" fmla="*/ 633046 w 10135777"/>
              <a:gd name="connsiteY2" fmla="*/ 480218 h 5463626"/>
              <a:gd name="connsiteX3" fmla="*/ 1672492 w 10135777"/>
              <a:gd name="connsiteY3" fmla="*/ 323910 h 5463626"/>
              <a:gd name="connsiteX4" fmla="*/ 5447323 w 10135777"/>
              <a:gd name="connsiteY4" fmla="*/ 331725 h 5463626"/>
              <a:gd name="connsiteX5" fmla="*/ 9456615 w 10135777"/>
              <a:gd name="connsiteY5" fmla="*/ 339541 h 5463626"/>
              <a:gd name="connsiteX6" fmla="*/ 9659815 w 10135777"/>
              <a:gd name="connsiteY6" fmla="*/ 4895910 h 5463626"/>
              <a:gd name="connsiteX7" fmla="*/ 4673600 w 10135777"/>
              <a:gd name="connsiteY7" fmla="*/ 5200710 h 5463626"/>
              <a:gd name="connsiteX8" fmla="*/ 2391508 w 10135777"/>
              <a:gd name="connsiteY8" fmla="*/ 5294495 h 5463626"/>
              <a:gd name="connsiteX9" fmla="*/ 125046 w 10135777"/>
              <a:gd name="connsiteY9" fmla="*/ 4919356 h 5463626"/>
              <a:gd name="connsiteX10" fmla="*/ 765908 w 10135777"/>
              <a:gd name="connsiteY10" fmla="*/ 636525 h 5463626"/>
              <a:gd name="connsiteX11" fmla="*/ 2297723 w 10135777"/>
              <a:gd name="connsiteY11" fmla="*/ 183233 h 5463626"/>
              <a:gd name="connsiteX12" fmla="*/ 8276492 w 10135777"/>
              <a:gd name="connsiteY12" fmla="*/ 417695 h 5463626"/>
              <a:gd name="connsiteX13" fmla="*/ 10042769 w 10135777"/>
              <a:gd name="connsiteY13" fmla="*/ 870987 h 5463626"/>
              <a:gd name="connsiteX14" fmla="*/ 9144000 w 10135777"/>
              <a:gd name="connsiteY14" fmla="*/ 4004956 h 5463626"/>
              <a:gd name="connsiteX15" fmla="*/ 8932985 w 10135777"/>
              <a:gd name="connsiteY15" fmla="*/ 5435172 h 5463626"/>
              <a:gd name="connsiteX16" fmla="*/ 2743200 w 10135777"/>
              <a:gd name="connsiteY16" fmla="*/ 4958433 h 5463626"/>
              <a:gd name="connsiteX17" fmla="*/ 515815 w 10135777"/>
              <a:gd name="connsiteY17" fmla="*/ 4950618 h 5463626"/>
              <a:gd name="connsiteX18" fmla="*/ 312615 w 10135777"/>
              <a:gd name="connsiteY18" fmla="*/ 1253941 h 5463626"/>
              <a:gd name="connsiteX19" fmla="*/ 0 w 10135777"/>
              <a:gd name="connsiteY19" fmla="*/ 691233 h 5463626"/>
              <a:gd name="connsiteX20" fmla="*/ 0 w 10135777"/>
              <a:gd name="connsiteY20" fmla="*/ 691233 h 5463626"/>
              <a:gd name="connsiteX21" fmla="*/ 0 w 10135777"/>
              <a:gd name="connsiteY21" fmla="*/ 691233 h 5463626"/>
              <a:gd name="connsiteX22" fmla="*/ 0 w 10135777"/>
              <a:gd name="connsiteY22" fmla="*/ 691233 h 546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135777" h="5463626">
                <a:moveTo>
                  <a:pt x="578338" y="3770495"/>
                </a:moveTo>
                <a:cubicBezTo>
                  <a:pt x="487810" y="3556223"/>
                  <a:pt x="397282" y="3341951"/>
                  <a:pt x="406400" y="2793572"/>
                </a:cubicBezTo>
                <a:cubicBezTo>
                  <a:pt x="415518" y="2245192"/>
                  <a:pt x="422031" y="891828"/>
                  <a:pt x="633046" y="480218"/>
                </a:cubicBezTo>
                <a:cubicBezTo>
                  <a:pt x="844061" y="68608"/>
                  <a:pt x="870113" y="348659"/>
                  <a:pt x="1672492" y="323910"/>
                </a:cubicBezTo>
                <a:cubicBezTo>
                  <a:pt x="2474871" y="299161"/>
                  <a:pt x="5447323" y="331725"/>
                  <a:pt x="5447323" y="331725"/>
                </a:cubicBezTo>
                <a:cubicBezTo>
                  <a:pt x="6744677" y="334330"/>
                  <a:pt x="8754533" y="-421156"/>
                  <a:pt x="9456615" y="339541"/>
                </a:cubicBezTo>
                <a:cubicBezTo>
                  <a:pt x="10158697" y="1100238"/>
                  <a:pt x="10456984" y="4085715"/>
                  <a:pt x="9659815" y="4895910"/>
                </a:cubicBezTo>
                <a:cubicBezTo>
                  <a:pt x="8862646" y="5706105"/>
                  <a:pt x="5884984" y="5134279"/>
                  <a:pt x="4673600" y="5200710"/>
                </a:cubicBezTo>
                <a:cubicBezTo>
                  <a:pt x="3462216" y="5267141"/>
                  <a:pt x="3149600" y="5341387"/>
                  <a:pt x="2391508" y="5294495"/>
                </a:cubicBezTo>
                <a:cubicBezTo>
                  <a:pt x="1633416" y="5247603"/>
                  <a:pt x="395979" y="5695684"/>
                  <a:pt x="125046" y="4919356"/>
                </a:cubicBezTo>
                <a:cubicBezTo>
                  <a:pt x="-145887" y="4143028"/>
                  <a:pt x="403795" y="1425879"/>
                  <a:pt x="765908" y="636525"/>
                </a:cubicBezTo>
                <a:cubicBezTo>
                  <a:pt x="1128021" y="-152829"/>
                  <a:pt x="1045959" y="219705"/>
                  <a:pt x="2297723" y="183233"/>
                </a:cubicBezTo>
                <a:cubicBezTo>
                  <a:pt x="3549487" y="146761"/>
                  <a:pt x="6985651" y="303069"/>
                  <a:pt x="8276492" y="417695"/>
                </a:cubicBezTo>
                <a:cubicBezTo>
                  <a:pt x="9567333" y="532321"/>
                  <a:pt x="9898184" y="273110"/>
                  <a:pt x="10042769" y="870987"/>
                </a:cubicBezTo>
                <a:cubicBezTo>
                  <a:pt x="10187354" y="1468864"/>
                  <a:pt x="9328964" y="3244258"/>
                  <a:pt x="9144000" y="4004956"/>
                </a:cubicBezTo>
                <a:cubicBezTo>
                  <a:pt x="8959036" y="4765654"/>
                  <a:pt x="9999785" y="5276259"/>
                  <a:pt x="8932985" y="5435172"/>
                </a:cubicBezTo>
                <a:cubicBezTo>
                  <a:pt x="7866185" y="5594085"/>
                  <a:pt x="4146062" y="5039192"/>
                  <a:pt x="2743200" y="4958433"/>
                </a:cubicBezTo>
                <a:cubicBezTo>
                  <a:pt x="1340338" y="4877674"/>
                  <a:pt x="920912" y="5568033"/>
                  <a:pt x="515815" y="4950618"/>
                </a:cubicBezTo>
                <a:cubicBezTo>
                  <a:pt x="110718" y="4333203"/>
                  <a:pt x="398584" y="1963838"/>
                  <a:pt x="312615" y="1253941"/>
                </a:cubicBezTo>
                <a:cubicBezTo>
                  <a:pt x="226646" y="544044"/>
                  <a:pt x="0" y="691233"/>
                  <a:pt x="0" y="691233"/>
                </a:cubicBezTo>
                <a:lnTo>
                  <a:pt x="0" y="691233"/>
                </a:lnTo>
                <a:lnTo>
                  <a:pt x="0" y="691233"/>
                </a:lnTo>
                <a:lnTo>
                  <a:pt x="0" y="691233"/>
                </a:lnTo>
              </a:path>
            </a:pathLst>
          </a:cu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Cathy O'Neil (@mathbabedotorg) | Twitter">
            <a:hlinkClick r:id="rId2"/>
            <a:extLst>
              <a:ext uri="{FF2B5EF4-FFF2-40B4-BE49-F238E27FC236}">
                <a16:creationId xmlns:a16="http://schemas.microsoft.com/office/drawing/2014/main" id="{2DB3E1DD-7318-44E5-BB2A-2E3E4675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eapons of Math Destruction: How Big Data Increases Inequality and  Threatens Democracy: Amazon.co.uk: O'Neil, Cathy: 9780141985411: Books">
            <a:extLst>
              <a:ext uri="{FF2B5EF4-FFF2-40B4-BE49-F238E27FC236}">
                <a16:creationId xmlns:a16="http://schemas.microsoft.com/office/drawing/2014/main" id="{92036EBD-A670-4FD9-83A7-FFFA6460D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21" y="1109432"/>
            <a:ext cx="2836754" cy="435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博客來-大數據的傲慢與偏見：一個「圈內數學家」對演算法霸權的警告與揭發">
            <a:hlinkClick r:id="rId5"/>
            <a:extLst>
              <a:ext uri="{FF2B5EF4-FFF2-40B4-BE49-F238E27FC236}">
                <a16:creationId xmlns:a16="http://schemas.microsoft.com/office/drawing/2014/main" id="{A060C316-9BED-4471-AC36-9A359844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5" y="3571875"/>
            <a:ext cx="2173288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66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E80EDEA0-CE93-42FB-AF4B-4EB577996B61}"/>
              </a:ext>
            </a:extLst>
          </p:cNvPr>
          <p:cNvSpPr txBox="1">
            <a:spLocks/>
          </p:cNvSpPr>
          <p:nvPr/>
        </p:nvSpPr>
        <p:spPr>
          <a:xfrm>
            <a:off x="3420432" y="1051820"/>
            <a:ext cx="535113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Quality</a:t>
            </a: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of Data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12290" name="Picture 2" descr="Writing Under the Influence] EPISODE M: Peripheral Noise |">
            <a:extLst>
              <a:ext uri="{FF2B5EF4-FFF2-40B4-BE49-F238E27FC236}">
                <a16:creationId xmlns:a16="http://schemas.microsoft.com/office/drawing/2014/main" id="{1DFC60B9-DCFC-49C2-BDAE-488D870B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825061"/>
            <a:ext cx="7124700" cy="43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74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E80EDEA0-CE93-42FB-AF4B-4EB577996B61}"/>
              </a:ext>
            </a:extLst>
          </p:cNvPr>
          <p:cNvSpPr txBox="1">
            <a:spLocks/>
          </p:cNvSpPr>
          <p:nvPr/>
        </p:nvSpPr>
        <p:spPr>
          <a:xfrm>
            <a:off x="3420432" y="1051820"/>
            <a:ext cx="5351136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Quantity</a:t>
            </a: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of Data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602273-AEC3-460F-835D-6B47B1EAA54F}"/>
              </a:ext>
            </a:extLst>
          </p:cNvPr>
          <p:cNvGrpSpPr/>
          <p:nvPr/>
        </p:nvGrpSpPr>
        <p:grpSpPr>
          <a:xfrm>
            <a:off x="2719766" y="1508431"/>
            <a:ext cx="6752467" cy="4782335"/>
            <a:chOff x="2719766" y="1508431"/>
            <a:chExt cx="6752467" cy="4782335"/>
          </a:xfrm>
        </p:grpSpPr>
        <p:pic>
          <p:nvPicPr>
            <p:cNvPr id="12" name="Picture 2" descr="Example of overfitting with polynomial regression. Increasing the ...">
              <a:extLst>
                <a:ext uri="{FF2B5EF4-FFF2-40B4-BE49-F238E27FC236}">
                  <a16:creationId xmlns:a16="http://schemas.microsoft.com/office/drawing/2014/main" id="{220CD689-0ABD-483D-8E9E-79BE07228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66" y="1508431"/>
              <a:ext cx="6752467" cy="478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A05920-44D9-49D8-ABB1-01BFEA33AF48}"/>
                </a:ext>
              </a:extLst>
            </p:cNvPr>
            <p:cNvSpPr/>
            <p:nvPr/>
          </p:nvSpPr>
          <p:spPr>
            <a:xfrm>
              <a:off x="3962400" y="1889370"/>
              <a:ext cx="1854200" cy="1830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0719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BD04E9F6-9F4E-4D66-A713-E2961571D3FA}"/>
              </a:ext>
            </a:extLst>
          </p:cNvPr>
          <p:cNvSpPr txBox="1">
            <a:spLocks/>
          </p:cNvSpPr>
          <p:nvPr/>
        </p:nvSpPr>
        <p:spPr>
          <a:xfrm>
            <a:off x="3035372" y="1168514"/>
            <a:ext cx="6121255" cy="56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To predict, or not to predict?</a:t>
            </a:r>
          </a:p>
        </p:txBody>
      </p:sp>
      <p:pic>
        <p:nvPicPr>
          <p:cNvPr id="11276" name="Picture 12" descr="The dangers of extrapolation – bish.co.uk">
            <a:extLst>
              <a:ext uri="{FF2B5EF4-FFF2-40B4-BE49-F238E27FC236}">
                <a16:creationId xmlns:a16="http://schemas.microsoft.com/office/drawing/2014/main" id="{7C1E0E65-9EF7-40FF-9A22-0C43E40DD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00" y="2024063"/>
            <a:ext cx="5728000" cy="36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5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1 person, text">
            <a:extLst>
              <a:ext uri="{FF2B5EF4-FFF2-40B4-BE49-F238E27FC236}">
                <a16:creationId xmlns:a16="http://schemas.microsoft.com/office/drawing/2014/main" id="{2DC72FF2-FB56-4047-B4DC-53034B3F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00100"/>
            <a:ext cx="6858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972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U.S. Housing Bubble 2.0 Is About To Burst - Internewscast">
            <a:extLst>
              <a:ext uri="{FF2B5EF4-FFF2-40B4-BE49-F238E27FC236}">
                <a16:creationId xmlns:a16="http://schemas.microsoft.com/office/drawing/2014/main" id="{7B4A32CB-2A59-43B1-A7E0-3F76CE8CA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04" y="1024127"/>
            <a:ext cx="7508792" cy="481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385588E0-5B4D-4BC7-AD2E-2647B8FF9285}"/>
              </a:ext>
            </a:extLst>
          </p:cNvPr>
          <p:cNvSpPr txBox="1">
            <a:spLocks/>
          </p:cNvSpPr>
          <p:nvPr/>
        </p:nvSpPr>
        <p:spPr>
          <a:xfrm>
            <a:off x="3041468" y="5842269"/>
            <a:ext cx="6808928" cy="203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Cyclical Recession &amp;Noise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538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博客來-精準預測：如何從巨量雜訊中，看出重要的訊息？">
            <a:extLst>
              <a:ext uri="{FF2B5EF4-FFF2-40B4-BE49-F238E27FC236}">
                <a16:creationId xmlns:a16="http://schemas.microsoft.com/office/drawing/2014/main" id="{EDF2FA0B-CF8B-424B-B60B-806DE7A2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883" y="3429000"/>
            <a:ext cx="3309814" cy="33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e Silver – FiveThirtyEight">
            <a:extLst>
              <a:ext uri="{FF2B5EF4-FFF2-40B4-BE49-F238E27FC236}">
                <a16:creationId xmlns:a16="http://schemas.microsoft.com/office/drawing/2014/main" id="{39792D78-D0DF-4148-88C1-9292A74D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gnal and the Noise: Why So Many Predictions Fail--but Some ...">
            <a:extLst>
              <a:ext uri="{FF2B5EF4-FFF2-40B4-BE49-F238E27FC236}">
                <a16:creationId xmlns:a16="http://schemas.microsoft.com/office/drawing/2014/main" id="{8FE83E95-2478-4DD5-ABC5-2F971103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28" y="864631"/>
            <a:ext cx="2884366" cy="441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82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0" y="3030396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698" name="TextBox 4"/>
          <p:cNvSpPr txBox="1"/>
          <p:nvPr/>
        </p:nvSpPr>
        <p:spPr>
          <a:xfrm>
            <a:off x="1166830" y="3006226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sym typeface="Montserrat Bold"/>
              </a:rP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1166830" y="4257175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Semibold"/>
                <a:sym typeface="Lato Semibold"/>
              </a:rPr>
              <a:t>FOR WATCHING AND LISTENING</a:t>
            </a:r>
          </a:p>
        </p:txBody>
      </p:sp>
      <p:pic>
        <p:nvPicPr>
          <p:cNvPr id="4" name="Picture Placeholder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DCAAE22-5FF1-469B-BEDB-8FE04460DF59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6721DEB-E05D-436D-BC64-3E6F038CB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233562"/>
              </p:ext>
            </p:extLst>
          </p:nvPr>
        </p:nvGraphicFramePr>
        <p:xfrm>
          <a:off x="725009" y="132425"/>
          <a:ext cx="10759735" cy="661687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8990">
                  <a:extLst>
                    <a:ext uri="{9D8B030D-6E8A-4147-A177-3AD203B41FA5}">
                      <a16:colId xmlns:a16="http://schemas.microsoft.com/office/drawing/2014/main" val="2275875990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1248101240"/>
                    </a:ext>
                  </a:extLst>
                </a:gridCol>
                <a:gridCol w="1624614">
                  <a:extLst>
                    <a:ext uri="{9D8B030D-6E8A-4147-A177-3AD203B41FA5}">
                      <a16:colId xmlns:a16="http://schemas.microsoft.com/office/drawing/2014/main" val="55303058"/>
                    </a:ext>
                  </a:extLst>
                </a:gridCol>
                <a:gridCol w="4456590">
                  <a:extLst>
                    <a:ext uri="{9D8B030D-6E8A-4147-A177-3AD203B41FA5}">
                      <a16:colId xmlns:a16="http://schemas.microsoft.com/office/drawing/2014/main" val="4042228458"/>
                    </a:ext>
                  </a:extLst>
                </a:gridCol>
                <a:gridCol w="3036162">
                  <a:extLst>
                    <a:ext uri="{9D8B030D-6E8A-4147-A177-3AD203B41FA5}">
                      <a16:colId xmlns:a16="http://schemas.microsoft.com/office/drawing/2014/main" val="3278500436"/>
                    </a:ext>
                  </a:extLst>
                </a:gridCol>
              </a:tblGrid>
              <a:tr h="337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Lesson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97866"/>
                  </a:ext>
                </a:extLst>
              </a:tr>
              <a:tr h="3076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</a:t>
                      </a:r>
                      <a:r>
                        <a:rPr lang="en-US" sz="1600" dirty="0"/>
                        <a:t>/9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Introduction &amp; Fundamentals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Introduction of Statistical Learning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397352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22</a:t>
                      </a:r>
                      <a:r>
                        <a:rPr lang="en-US" sz="1600" dirty="0"/>
                        <a:t>/9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Python Programming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622047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altLang="zh-TW" sz="1600" dirty="0"/>
                        <a:t>9</a:t>
                      </a:r>
                      <a:r>
                        <a:rPr lang="en-US" sz="1600" dirty="0"/>
                        <a:t>/9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Preprocessing &amp; Exploratory Data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928668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r>
                        <a:rPr lang="en-US" sz="1600" dirty="0"/>
                        <a:t>/10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Parametric Modelling &amp; Techniques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Linear Regression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Homework 1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994465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r>
                        <a:rPr lang="en-US" altLang="zh-TW" sz="1600" dirty="0"/>
                        <a:t>3</a:t>
                      </a:r>
                      <a:r>
                        <a:rPr lang="en-US" sz="1600" dirty="0"/>
                        <a:t>/10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Parametric Modelling &amp; Techniques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Logistic Regression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6861436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</a:t>
                      </a:r>
                      <a:r>
                        <a:rPr lang="en-US" sz="1600" dirty="0"/>
                        <a:t>/10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Homework 2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0160"/>
                  </a:ext>
                </a:extLst>
              </a:tr>
              <a:tr h="1252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altLang="zh-TW" sz="1600" dirty="0"/>
                        <a:t>7</a:t>
                      </a:r>
                      <a:r>
                        <a:rPr lang="en-US" sz="1600" dirty="0"/>
                        <a:t>/10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Regularization &amp; Cross-Validation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259051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r>
                        <a:rPr lang="en-US" sz="1600" dirty="0"/>
                        <a:t>/11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Nonparametric Modelling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Tree-Based Methods &amp; Ensemble Learning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9640413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</a:t>
                      </a:r>
                      <a:r>
                        <a:rPr lang="en-US" sz="1600" dirty="0"/>
                        <a:t>/11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Mid-Term Examination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3458"/>
                  </a:ext>
                </a:extLst>
              </a:tr>
              <a:tr h="3139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r>
                        <a:rPr lang="en-US" altLang="zh-TW" sz="1600" dirty="0"/>
                        <a:t>7</a:t>
                      </a:r>
                      <a:r>
                        <a:rPr lang="en-US" sz="1600" dirty="0"/>
                        <a:t>/11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Support Vector Machine, K-Nearest Neighbors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628130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altLang="zh-TW" sz="1600" dirty="0"/>
                        <a:t>4</a:t>
                      </a:r>
                      <a:r>
                        <a:rPr lang="en-US" sz="1600" dirty="0"/>
                        <a:t>/11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Deep Learning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Deep Neural Network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Homework </a:t>
                      </a:r>
                      <a:r>
                        <a:rPr lang="en-US" altLang="zh-CN" sz="1600" dirty="0"/>
                        <a:t>3</a:t>
                      </a:r>
                      <a:endParaRPr lang="en-US" altLang="zh-TW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9309036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r>
                        <a:rPr lang="en-US" sz="1600" dirty="0"/>
                        <a:t>/1</a:t>
                      </a:r>
                      <a:r>
                        <a:rPr lang="en-US" altLang="zh-TW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584333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8</a:t>
                      </a:r>
                      <a:r>
                        <a:rPr lang="en-US" sz="1600" dirty="0"/>
                        <a:t>/12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Convolutional Neural Network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Homework </a:t>
                      </a:r>
                      <a:r>
                        <a:rPr lang="en-US" altLang="zh-CN" sz="1600" dirty="0"/>
                        <a:t>4</a:t>
                      </a: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Final Presentation Proposal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473627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r>
                        <a:rPr lang="en-US" altLang="zh-TW" sz="1600" dirty="0"/>
                        <a:t>5</a:t>
                      </a:r>
                      <a:r>
                        <a:rPr lang="en-US" sz="1600" dirty="0"/>
                        <a:t>/12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Beyond Supervised Learning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Bayesian Inference &amp; Modelling, MCMC Method 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59139872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altLang="zh-TW" sz="1600" dirty="0"/>
                        <a:t>2</a:t>
                      </a:r>
                      <a:r>
                        <a:rPr lang="en-US" sz="1600" dirty="0"/>
                        <a:t>/12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78971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r>
                        <a:rPr lang="en-US" altLang="zh-TW" sz="1600" dirty="0"/>
                        <a:t>9</a:t>
                      </a:r>
                      <a:r>
                        <a:rPr lang="en-US" sz="1600" dirty="0"/>
                        <a:t>/12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Reinforcement Learning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16847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r>
                        <a:rPr lang="en-US" sz="1600" dirty="0"/>
                        <a:t>/1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Examination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18899"/>
                  </a:ext>
                </a:extLst>
              </a:tr>
              <a:tr h="3320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r>
                        <a:rPr lang="en-US" altLang="zh-TW" sz="1600" dirty="0"/>
                        <a:t>8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r>
                        <a:rPr lang="en-US" altLang="zh-TW" sz="1600" dirty="0"/>
                        <a:t>2</a:t>
                      </a:r>
                      <a:r>
                        <a:rPr lang="en-US" sz="1600" dirty="0"/>
                        <a:t>/1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Presentation Night</a:t>
                      </a:r>
                      <a:endParaRPr lang="en-US" sz="16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79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4E7587-CDAF-48D1-8D3B-36F60F0E8863}"/>
              </a:ext>
            </a:extLst>
          </p:cNvPr>
          <p:cNvGraphicFramePr/>
          <p:nvPr/>
        </p:nvGraphicFramePr>
        <p:xfrm>
          <a:off x="1856154" y="604064"/>
          <a:ext cx="8479692" cy="564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6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s-On Machine Learning with Scikit-Learn, Keras, and TensorFlow, 2nd  Edition | Aurélien Géron | download">
            <a:extLst>
              <a:ext uri="{FF2B5EF4-FFF2-40B4-BE49-F238E27FC236}">
                <a16:creationId xmlns:a16="http://schemas.microsoft.com/office/drawing/2014/main" id="{13F8C38A-52D5-4096-BFCF-2C36BDE7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75" y="1019175"/>
            <a:ext cx="3672752" cy="481965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thon Data Science Handbook | Python Data Science Handbook">
            <a:hlinkClick r:id="rId3"/>
            <a:extLst>
              <a:ext uri="{FF2B5EF4-FFF2-40B4-BE49-F238E27FC236}">
                <a16:creationId xmlns:a16="http://schemas.microsoft.com/office/drawing/2014/main" id="{4799D170-3CFA-4381-BBDE-5350AA4FE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"/>
          <a:stretch/>
        </p:blipFill>
        <p:spPr bwMode="auto">
          <a:xfrm>
            <a:off x="6657975" y="1019175"/>
            <a:ext cx="3672751" cy="48196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B820F1DA-CBFC-49BF-B781-004303276326}"/>
              </a:ext>
            </a:extLst>
          </p:cNvPr>
          <p:cNvSpPr txBox="1">
            <a:spLocks/>
          </p:cNvSpPr>
          <p:nvPr/>
        </p:nvSpPr>
        <p:spPr>
          <a:xfrm>
            <a:off x="2188043" y="1403919"/>
            <a:ext cx="6256968" cy="405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Instructor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胡中凡 教授</a:t>
            </a: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jfhu@mail.ncku.edu.tw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Teaching Assistants</a:t>
            </a:r>
          </a:p>
          <a:p>
            <a:pPr>
              <a:defRPr/>
            </a:pPr>
            <a:r>
              <a:rPr lang="zh-CN" altLang="en-US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白耀升 </a:t>
            </a:r>
            <a:endParaRPr lang="en-US" altLang="zh-CN" sz="20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  <a:defRPr/>
            </a:pPr>
            <a:r>
              <a:rPr lang="en-US" altLang="zh-CN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 jim12312321@gmail.com</a:t>
            </a:r>
          </a:p>
          <a:p>
            <a:pPr>
              <a:defRPr/>
            </a:pPr>
            <a:r>
              <a:rPr lang="zh-CN" altLang="en-US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林成鍇 </a:t>
            </a:r>
            <a:r>
              <a:rPr lang="en-US" altLang="zh-CN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Julius Ling </a:t>
            </a:r>
          </a:p>
          <a:p>
            <a:pPr marL="0" indent="0">
              <a:buNone/>
              <a:defRPr/>
            </a:pPr>
            <a:r>
              <a:rPr lang="en-US" altLang="zh-CN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 juliuslsk@gmail.com</a:t>
            </a:r>
          </a:p>
          <a:p>
            <a:pPr marL="0" indent="0">
              <a:buNone/>
              <a:defRPr/>
            </a:pPr>
            <a:endParaRPr lang="en-US" altLang="zh-CN" sz="2400" spc="30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5A20ED-2BFF-4A27-84C3-9FFEA6719BB9}"/>
              </a:ext>
            </a:extLst>
          </p:cNvPr>
          <p:cNvSpPr/>
          <p:nvPr/>
        </p:nvSpPr>
        <p:spPr>
          <a:xfrm>
            <a:off x="1028111" y="697187"/>
            <a:ext cx="10135777" cy="5463626"/>
          </a:xfrm>
          <a:custGeom>
            <a:avLst/>
            <a:gdLst>
              <a:gd name="connsiteX0" fmla="*/ 578338 w 10135777"/>
              <a:gd name="connsiteY0" fmla="*/ 3770495 h 5463626"/>
              <a:gd name="connsiteX1" fmla="*/ 406400 w 10135777"/>
              <a:gd name="connsiteY1" fmla="*/ 2793572 h 5463626"/>
              <a:gd name="connsiteX2" fmla="*/ 633046 w 10135777"/>
              <a:gd name="connsiteY2" fmla="*/ 480218 h 5463626"/>
              <a:gd name="connsiteX3" fmla="*/ 1672492 w 10135777"/>
              <a:gd name="connsiteY3" fmla="*/ 323910 h 5463626"/>
              <a:gd name="connsiteX4" fmla="*/ 5447323 w 10135777"/>
              <a:gd name="connsiteY4" fmla="*/ 331725 h 5463626"/>
              <a:gd name="connsiteX5" fmla="*/ 9456615 w 10135777"/>
              <a:gd name="connsiteY5" fmla="*/ 339541 h 5463626"/>
              <a:gd name="connsiteX6" fmla="*/ 9659815 w 10135777"/>
              <a:gd name="connsiteY6" fmla="*/ 4895910 h 5463626"/>
              <a:gd name="connsiteX7" fmla="*/ 4673600 w 10135777"/>
              <a:gd name="connsiteY7" fmla="*/ 5200710 h 5463626"/>
              <a:gd name="connsiteX8" fmla="*/ 2391508 w 10135777"/>
              <a:gd name="connsiteY8" fmla="*/ 5294495 h 5463626"/>
              <a:gd name="connsiteX9" fmla="*/ 125046 w 10135777"/>
              <a:gd name="connsiteY9" fmla="*/ 4919356 h 5463626"/>
              <a:gd name="connsiteX10" fmla="*/ 765908 w 10135777"/>
              <a:gd name="connsiteY10" fmla="*/ 636525 h 5463626"/>
              <a:gd name="connsiteX11" fmla="*/ 2297723 w 10135777"/>
              <a:gd name="connsiteY11" fmla="*/ 183233 h 5463626"/>
              <a:gd name="connsiteX12" fmla="*/ 8276492 w 10135777"/>
              <a:gd name="connsiteY12" fmla="*/ 417695 h 5463626"/>
              <a:gd name="connsiteX13" fmla="*/ 10042769 w 10135777"/>
              <a:gd name="connsiteY13" fmla="*/ 870987 h 5463626"/>
              <a:gd name="connsiteX14" fmla="*/ 9144000 w 10135777"/>
              <a:gd name="connsiteY14" fmla="*/ 4004956 h 5463626"/>
              <a:gd name="connsiteX15" fmla="*/ 8932985 w 10135777"/>
              <a:gd name="connsiteY15" fmla="*/ 5435172 h 5463626"/>
              <a:gd name="connsiteX16" fmla="*/ 2743200 w 10135777"/>
              <a:gd name="connsiteY16" fmla="*/ 4958433 h 5463626"/>
              <a:gd name="connsiteX17" fmla="*/ 515815 w 10135777"/>
              <a:gd name="connsiteY17" fmla="*/ 4950618 h 5463626"/>
              <a:gd name="connsiteX18" fmla="*/ 312615 w 10135777"/>
              <a:gd name="connsiteY18" fmla="*/ 1253941 h 5463626"/>
              <a:gd name="connsiteX19" fmla="*/ 0 w 10135777"/>
              <a:gd name="connsiteY19" fmla="*/ 691233 h 5463626"/>
              <a:gd name="connsiteX20" fmla="*/ 0 w 10135777"/>
              <a:gd name="connsiteY20" fmla="*/ 691233 h 5463626"/>
              <a:gd name="connsiteX21" fmla="*/ 0 w 10135777"/>
              <a:gd name="connsiteY21" fmla="*/ 691233 h 5463626"/>
              <a:gd name="connsiteX22" fmla="*/ 0 w 10135777"/>
              <a:gd name="connsiteY22" fmla="*/ 691233 h 546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135777" h="5463626">
                <a:moveTo>
                  <a:pt x="578338" y="3770495"/>
                </a:moveTo>
                <a:cubicBezTo>
                  <a:pt x="487810" y="3556223"/>
                  <a:pt x="397282" y="3341951"/>
                  <a:pt x="406400" y="2793572"/>
                </a:cubicBezTo>
                <a:cubicBezTo>
                  <a:pt x="415518" y="2245192"/>
                  <a:pt x="422031" y="891828"/>
                  <a:pt x="633046" y="480218"/>
                </a:cubicBezTo>
                <a:cubicBezTo>
                  <a:pt x="844061" y="68608"/>
                  <a:pt x="870113" y="348659"/>
                  <a:pt x="1672492" y="323910"/>
                </a:cubicBezTo>
                <a:cubicBezTo>
                  <a:pt x="2474871" y="299161"/>
                  <a:pt x="5447323" y="331725"/>
                  <a:pt x="5447323" y="331725"/>
                </a:cubicBezTo>
                <a:cubicBezTo>
                  <a:pt x="6744677" y="334330"/>
                  <a:pt x="8754533" y="-421156"/>
                  <a:pt x="9456615" y="339541"/>
                </a:cubicBezTo>
                <a:cubicBezTo>
                  <a:pt x="10158697" y="1100238"/>
                  <a:pt x="10456984" y="4085715"/>
                  <a:pt x="9659815" y="4895910"/>
                </a:cubicBezTo>
                <a:cubicBezTo>
                  <a:pt x="8862646" y="5706105"/>
                  <a:pt x="5884984" y="5134279"/>
                  <a:pt x="4673600" y="5200710"/>
                </a:cubicBezTo>
                <a:cubicBezTo>
                  <a:pt x="3462216" y="5267141"/>
                  <a:pt x="3149600" y="5341387"/>
                  <a:pt x="2391508" y="5294495"/>
                </a:cubicBezTo>
                <a:cubicBezTo>
                  <a:pt x="1633416" y="5247603"/>
                  <a:pt x="395979" y="5695684"/>
                  <a:pt x="125046" y="4919356"/>
                </a:cubicBezTo>
                <a:cubicBezTo>
                  <a:pt x="-145887" y="4143028"/>
                  <a:pt x="403795" y="1425879"/>
                  <a:pt x="765908" y="636525"/>
                </a:cubicBezTo>
                <a:cubicBezTo>
                  <a:pt x="1128021" y="-152829"/>
                  <a:pt x="1045959" y="219705"/>
                  <a:pt x="2297723" y="183233"/>
                </a:cubicBezTo>
                <a:cubicBezTo>
                  <a:pt x="3549487" y="146761"/>
                  <a:pt x="6985651" y="303069"/>
                  <a:pt x="8276492" y="417695"/>
                </a:cubicBezTo>
                <a:cubicBezTo>
                  <a:pt x="9567333" y="532321"/>
                  <a:pt x="9898184" y="273110"/>
                  <a:pt x="10042769" y="870987"/>
                </a:cubicBezTo>
                <a:cubicBezTo>
                  <a:pt x="10187354" y="1468864"/>
                  <a:pt x="9328964" y="3244258"/>
                  <a:pt x="9144000" y="4004956"/>
                </a:cubicBezTo>
                <a:cubicBezTo>
                  <a:pt x="8959036" y="4765654"/>
                  <a:pt x="9999785" y="5276259"/>
                  <a:pt x="8932985" y="5435172"/>
                </a:cubicBezTo>
                <a:cubicBezTo>
                  <a:pt x="7866185" y="5594085"/>
                  <a:pt x="4146062" y="5039192"/>
                  <a:pt x="2743200" y="4958433"/>
                </a:cubicBezTo>
                <a:cubicBezTo>
                  <a:pt x="1340338" y="4877674"/>
                  <a:pt x="920912" y="5568033"/>
                  <a:pt x="515815" y="4950618"/>
                </a:cubicBezTo>
                <a:cubicBezTo>
                  <a:pt x="110718" y="4333203"/>
                  <a:pt x="398584" y="1963838"/>
                  <a:pt x="312615" y="1253941"/>
                </a:cubicBezTo>
                <a:cubicBezTo>
                  <a:pt x="226646" y="544044"/>
                  <a:pt x="0" y="691233"/>
                  <a:pt x="0" y="691233"/>
                </a:cubicBezTo>
                <a:lnTo>
                  <a:pt x="0" y="691233"/>
                </a:lnTo>
                <a:lnTo>
                  <a:pt x="0" y="691233"/>
                </a:lnTo>
                <a:lnTo>
                  <a:pt x="0" y="691233"/>
                </a:lnTo>
              </a:path>
            </a:pathLst>
          </a:cu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1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1387" y="920621"/>
            <a:ext cx="427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Course Overview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Terminologies &amp; Concepts</a:t>
            </a:r>
          </a:p>
          <a:p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Applications</a:t>
            </a:r>
          </a:p>
          <a:p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Challenge of Modelling</a:t>
            </a:r>
          </a:p>
        </p:txBody>
      </p:sp>
    </p:spTree>
    <p:extLst>
      <p:ext uri="{BB962C8B-B14F-4D97-AF65-F5344CB8AC3E}">
        <p14:creationId xmlns:p14="http://schemas.microsoft.com/office/powerpoint/2010/main" val="360660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572</Words>
  <Application>Microsoft Office PowerPoint</Application>
  <PresentationFormat>Widescreen</PresentationFormat>
  <Paragraphs>184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Bebas Neue</vt:lpstr>
      <vt:lpstr>Montserrat Bold</vt:lpstr>
      <vt:lpstr>Arial</vt:lpstr>
      <vt:lpstr>Calibri</vt:lpstr>
      <vt:lpstr>Cambria Math</vt:lpstr>
      <vt:lpstr>Helvetica</vt:lpstr>
      <vt:lpstr>Lato</vt:lpstr>
      <vt:lpstr>Lato Semibold</vt:lpstr>
      <vt:lpstr>Roboto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Julius Ling</dc:creator>
  <cp:lastModifiedBy>Julius Ling</cp:lastModifiedBy>
  <cp:revision>42</cp:revision>
  <dcterms:created xsi:type="dcterms:W3CDTF">2020-09-09T18:38:40Z</dcterms:created>
  <dcterms:modified xsi:type="dcterms:W3CDTF">2021-09-14T16:38:55Z</dcterms:modified>
</cp:coreProperties>
</file>